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8" r:id="rId2"/>
    <p:sldId id="271" r:id="rId3"/>
    <p:sldId id="261" r:id="rId4"/>
    <p:sldId id="267" r:id="rId5"/>
    <p:sldId id="268" r:id="rId6"/>
    <p:sldId id="269" r:id="rId7"/>
    <p:sldId id="270" r:id="rId8"/>
    <p:sldId id="260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2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25244-A736-44DD-83EF-DA8768410762}" type="datetimeFigureOut">
              <a:rPr lang="pl-PL" smtClean="0"/>
              <a:pPr/>
              <a:t>2017-12-29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7D1C6-308F-49A1-A7FD-E04990B59D9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0305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B0435C-3B9F-4315-B739-E7DD896B8D31}" type="datetimeFigureOut">
              <a:rPr lang="pl-PL" smtClean="0"/>
              <a:pPr/>
              <a:t>2017-12-29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B4A90A-B313-468D-BD3F-5981D2F3D2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8111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B0435C-3B9F-4315-B739-E7DD896B8D31}" type="datetimeFigureOut">
              <a:rPr lang="pl-PL" smtClean="0"/>
              <a:pPr/>
              <a:t>2017-12-29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B4A90A-B313-468D-BD3F-5981D2F3D2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8666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B0435C-3B9F-4315-B739-E7DD896B8D31}" type="datetimeFigureOut">
              <a:rPr lang="pl-PL" smtClean="0"/>
              <a:pPr/>
              <a:t>2017-12-29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B4A90A-B313-468D-BD3F-5981D2F3D2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1776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B0435C-3B9F-4315-B739-E7DD896B8D31}" type="datetimeFigureOut">
              <a:rPr lang="pl-PL" smtClean="0"/>
              <a:pPr/>
              <a:t>2017-12-29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B4A90A-B313-468D-BD3F-5981D2F3D2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8828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B0435C-3B9F-4315-B739-E7DD896B8D31}" type="datetimeFigureOut">
              <a:rPr lang="pl-PL" smtClean="0"/>
              <a:pPr/>
              <a:t>2017-12-29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B4A90A-B313-468D-BD3F-5981D2F3D2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0057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B0435C-3B9F-4315-B739-E7DD896B8D31}" type="datetimeFigureOut">
              <a:rPr lang="pl-PL" smtClean="0"/>
              <a:pPr/>
              <a:t>2017-12-29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B4A90A-B313-468D-BD3F-5981D2F3D2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9130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B0435C-3B9F-4315-B739-E7DD896B8D31}" type="datetimeFigureOut">
              <a:rPr lang="pl-PL" smtClean="0"/>
              <a:pPr/>
              <a:t>2017-12-29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B4A90A-B313-468D-BD3F-5981D2F3D2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1169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B0435C-3B9F-4315-B739-E7DD896B8D31}" type="datetimeFigureOut">
              <a:rPr lang="pl-PL" smtClean="0"/>
              <a:pPr/>
              <a:t>2017-12-29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B4A90A-B313-468D-BD3F-5981D2F3D2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4519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B0435C-3B9F-4315-B739-E7DD896B8D31}" type="datetimeFigureOut">
              <a:rPr lang="pl-PL" smtClean="0"/>
              <a:pPr/>
              <a:t>2017-12-29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B4A90A-B313-468D-BD3F-5981D2F3D2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1449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B0435C-3B9F-4315-B739-E7DD896B8D31}" type="datetimeFigureOut">
              <a:rPr lang="pl-PL" smtClean="0"/>
              <a:pPr/>
              <a:t>2017-12-29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B4A90A-B313-468D-BD3F-5981D2F3D2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4028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B0435C-3B9F-4315-B739-E7DD896B8D31}" type="datetimeFigureOut">
              <a:rPr lang="pl-PL" smtClean="0"/>
              <a:pPr/>
              <a:t>2017-12-29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B4A90A-B313-468D-BD3F-5981D2F3D2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9832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PPTX_2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37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0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 descr="PPTX_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37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88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1043608" y="2132856"/>
            <a:ext cx="7416824" cy="36724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pl-PL" sz="3600" b="1" dirty="0" smtClean="0">
                <a:solidFill>
                  <a:srgbClr val="20287D"/>
                </a:solidFill>
                <a:latin typeface="Trebuchet MS" panose="020B0603020202020204" pitchFamily="34" charset="0"/>
              </a:rPr>
              <a:t>Preorientacja </a:t>
            </a:r>
            <a:r>
              <a:rPr lang="pl-PL" sz="3600" b="1" dirty="0" smtClean="0">
                <a:solidFill>
                  <a:srgbClr val="20287D"/>
                </a:solidFill>
                <a:latin typeface="Trebuchet MS" panose="020B0603020202020204" pitchFamily="34" charset="0"/>
              </a:rPr>
              <a:t>zawodowa </a:t>
            </a:r>
          </a:p>
          <a:p>
            <a:pPr marL="0" indent="0" algn="ctr">
              <a:buNone/>
              <a:defRPr/>
            </a:pPr>
            <a:r>
              <a:rPr lang="pl-PL" sz="3600" b="1" dirty="0" smtClean="0">
                <a:solidFill>
                  <a:srgbClr val="20287D"/>
                </a:solidFill>
                <a:latin typeface="Trebuchet MS" panose="020B0603020202020204" pitchFamily="34" charset="0"/>
              </a:rPr>
              <a:t>w przedszkolu</a:t>
            </a:r>
            <a:endParaRPr lang="pl-PL" sz="36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2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2420888"/>
            <a:ext cx="7704856" cy="936103"/>
          </a:xfrm>
        </p:spPr>
        <p:txBody>
          <a:bodyPr>
            <a:normAutofit/>
          </a:bodyPr>
          <a:lstStyle/>
          <a:p>
            <a:pPr marL="0" indent="0" algn="r">
              <a:spcBef>
                <a:spcPts val="0"/>
              </a:spcBef>
            </a:pPr>
            <a:r>
              <a:rPr lang="pl-PL" sz="16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pl-PL" sz="16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</a:br>
            <a:endParaRPr lang="pl-PL" sz="1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8064896" cy="4320480"/>
          </a:xfrm>
        </p:spPr>
        <p:txBody>
          <a:bodyPr>
            <a:noAutofit/>
          </a:bodyPr>
          <a:lstStyle/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pl-PL" sz="2400" b="1" dirty="0" smtClean="0">
                <a:solidFill>
                  <a:srgbClr val="20287D"/>
                </a:solidFill>
                <a:latin typeface="Trebuchet MS"/>
                <a:ea typeface="Times New Roman"/>
                <a:cs typeface="Trebuchet MS"/>
              </a:rPr>
              <a:t>Celem </a:t>
            </a:r>
            <a:r>
              <a:rPr lang="pl-PL" sz="2400" b="1" dirty="0">
                <a:solidFill>
                  <a:srgbClr val="20287D"/>
                </a:solidFill>
                <a:latin typeface="Trebuchet MS"/>
                <a:ea typeface="Times New Roman"/>
                <a:cs typeface="Trebuchet MS"/>
              </a:rPr>
              <a:t>preorientacji zawodowej w przedszkolu </a:t>
            </a:r>
            <a:r>
              <a:rPr lang="pl-PL" sz="2400" b="1" dirty="0" smtClean="0">
                <a:solidFill>
                  <a:srgbClr val="20287D"/>
                </a:solidFill>
                <a:latin typeface="Trebuchet MS"/>
                <a:ea typeface="Times New Roman"/>
                <a:cs typeface="Trebuchet MS"/>
              </a:rPr>
              <a:t>jest:</a:t>
            </a:r>
            <a:endParaRPr lang="pl-PL" sz="2800" b="1" dirty="0">
              <a:solidFill>
                <a:srgbClr val="20287D"/>
              </a:solidFill>
              <a:latin typeface="Trebuchet MS"/>
              <a:ea typeface="Times New Roman"/>
              <a:cs typeface="Trebuchet MS"/>
            </a:endParaRPr>
          </a:p>
          <a:p>
            <a:pPr marL="360000" lvl="1" indent="-342900" algn="l">
              <a:buFont typeface="Symbol"/>
              <a:buChar char=""/>
            </a:pPr>
            <a:endParaRPr lang="pl-PL" sz="1800" dirty="0" smtClean="0">
              <a:solidFill>
                <a:srgbClr val="20287D"/>
              </a:solidFill>
              <a:latin typeface="Trebuchet MS"/>
              <a:cs typeface="Trebuchet MS"/>
            </a:endParaRPr>
          </a:p>
          <a:p>
            <a:pPr marL="360000" lvl="1" indent="-342900" algn="l">
              <a:spcBef>
                <a:spcPts val="0"/>
              </a:spcBef>
              <a:buFont typeface="Wingdings" charset="2"/>
              <a:buChar char="q"/>
            </a:pPr>
            <a:r>
              <a:rPr lang="pl-PL" sz="1800" dirty="0" smtClean="0">
                <a:solidFill>
                  <a:srgbClr val="20287D"/>
                </a:solidFill>
                <a:latin typeface="Trebuchet MS"/>
                <a:cs typeface="Trebuchet MS"/>
              </a:rPr>
              <a:t>wstępne zapoznanie </a:t>
            </a:r>
            <a:r>
              <a:rPr lang="pl-PL" sz="1800" dirty="0">
                <a:solidFill>
                  <a:srgbClr val="20287D"/>
                </a:solidFill>
                <a:latin typeface="Trebuchet MS"/>
                <a:cs typeface="Trebuchet MS"/>
              </a:rPr>
              <a:t>dzieci z zawodami najbliższymi </a:t>
            </a:r>
            <a:r>
              <a:rPr lang="pl-PL" sz="1800" dirty="0" smtClean="0">
                <a:solidFill>
                  <a:srgbClr val="20287D"/>
                </a:solidFill>
                <a:latin typeface="Trebuchet MS"/>
                <a:cs typeface="Trebuchet MS"/>
              </a:rPr>
              <a:t>ich </a:t>
            </a:r>
            <a:r>
              <a:rPr lang="pl-PL" sz="1800" dirty="0">
                <a:solidFill>
                  <a:srgbClr val="20287D"/>
                </a:solidFill>
                <a:latin typeface="Trebuchet MS"/>
                <a:cs typeface="Trebuchet MS"/>
              </a:rPr>
              <a:t>otoczeniu</a:t>
            </a:r>
            <a:r>
              <a:rPr lang="pl-PL" sz="1800" dirty="0" smtClean="0">
                <a:solidFill>
                  <a:srgbClr val="20287D"/>
                </a:solidFill>
                <a:latin typeface="Trebuchet MS"/>
                <a:cs typeface="Trebuchet MS"/>
              </a:rPr>
              <a:t>, </a:t>
            </a:r>
            <a:endParaRPr lang="pl-PL" sz="1800" dirty="0">
              <a:solidFill>
                <a:srgbClr val="20287D"/>
              </a:solidFill>
              <a:latin typeface="Trebuchet MS"/>
              <a:cs typeface="Trebuchet MS"/>
            </a:endParaRPr>
          </a:p>
          <a:p>
            <a:pPr marL="360000" lvl="1" indent="-342900" algn="l">
              <a:spcBef>
                <a:spcPts val="0"/>
              </a:spcBef>
              <a:buFont typeface="Wingdings" charset="2"/>
              <a:buChar char="q"/>
            </a:pPr>
            <a:endParaRPr lang="pl-PL" sz="1800" dirty="0">
              <a:solidFill>
                <a:srgbClr val="20287D"/>
              </a:solidFill>
              <a:latin typeface="Trebuchet MS"/>
              <a:cs typeface="Trebuchet MS"/>
            </a:endParaRPr>
          </a:p>
          <a:p>
            <a:pPr marL="360000" lvl="1" indent="-342900" algn="l">
              <a:spcBef>
                <a:spcPts val="0"/>
              </a:spcBef>
              <a:buFont typeface="Wingdings" charset="2"/>
              <a:buChar char="q"/>
            </a:pPr>
            <a:r>
              <a:rPr lang="pl-PL" sz="1800" dirty="0" smtClean="0">
                <a:solidFill>
                  <a:srgbClr val="20287D"/>
                </a:solidFill>
                <a:latin typeface="Trebuchet MS"/>
                <a:cs typeface="Trebuchet MS"/>
              </a:rPr>
              <a:t>kształtowanie </a:t>
            </a:r>
            <a:r>
              <a:rPr lang="pl-PL" sz="1800" dirty="0">
                <a:solidFill>
                  <a:srgbClr val="20287D"/>
                </a:solidFill>
                <a:latin typeface="Trebuchet MS"/>
                <a:cs typeface="Trebuchet MS"/>
              </a:rPr>
              <a:t>postawy pracy i motywacji </a:t>
            </a:r>
            <a:r>
              <a:rPr lang="pl-PL" sz="1800" dirty="0" smtClean="0">
                <a:solidFill>
                  <a:srgbClr val="20287D"/>
                </a:solidFill>
                <a:latin typeface="Trebuchet MS"/>
                <a:cs typeface="Trebuchet MS"/>
              </a:rPr>
              <a:t>do </a:t>
            </a:r>
            <a:r>
              <a:rPr lang="pl-PL" sz="1800" dirty="0">
                <a:solidFill>
                  <a:srgbClr val="20287D"/>
                </a:solidFill>
                <a:latin typeface="Trebuchet MS"/>
                <a:cs typeface="Trebuchet MS"/>
              </a:rPr>
              <a:t>działania,</a:t>
            </a:r>
          </a:p>
          <a:p>
            <a:pPr marL="360000" lvl="1" indent="-342900" algn="l">
              <a:buFont typeface="Wingdings" charset="2"/>
              <a:buChar char="q"/>
            </a:pPr>
            <a:endParaRPr lang="pl-PL" sz="1800" dirty="0" smtClean="0">
              <a:solidFill>
                <a:srgbClr val="20287D"/>
              </a:solidFill>
              <a:latin typeface="Trebuchet MS"/>
              <a:cs typeface="Trebuchet MS"/>
            </a:endParaRPr>
          </a:p>
          <a:p>
            <a:pPr marL="360000" lvl="1" indent="-342900" algn="l">
              <a:buFont typeface="Wingdings" charset="2"/>
              <a:buChar char="q"/>
            </a:pPr>
            <a:r>
              <a:rPr lang="pl-PL" sz="1800" dirty="0" smtClean="0">
                <a:solidFill>
                  <a:srgbClr val="20287D"/>
                </a:solidFill>
                <a:latin typeface="Trebuchet MS"/>
                <a:cs typeface="Trebuchet MS"/>
              </a:rPr>
              <a:t>pobudzanie </a:t>
            </a:r>
            <a:r>
              <a:rPr lang="pl-PL" sz="1800" dirty="0">
                <a:solidFill>
                  <a:srgbClr val="20287D"/>
                </a:solidFill>
                <a:latin typeface="Trebuchet MS"/>
                <a:cs typeface="Trebuchet MS"/>
              </a:rPr>
              <a:t>i rozwijanie zainteresowań dzieci oraz stymulowanie ich </a:t>
            </a:r>
            <a:endParaRPr lang="pl-PL" sz="1800" dirty="0" smtClean="0">
              <a:solidFill>
                <a:srgbClr val="20287D"/>
              </a:solidFill>
              <a:latin typeface="Trebuchet MS"/>
              <a:cs typeface="Trebuchet MS"/>
            </a:endParaRPr>
          </a:p>
          <a:p>
            <a:pPr marL="17100" lvl="1" algn="l"/>
            <a:r>
              <a:rPr lang="pl-PL" sz="1800" dirty="0" smtClean="0">
                <a:solidFill>
                  <a:srgbClr val="20287D"/>
                </a:solidFill>
                <a:latin typeface="Trebuchet MS"/>
                <a:cs typeface="Trebuchet MS"/>
              </a:rPr>
              <a:t>     pro-zawodowych </a:t>
            </a:r>
            <a:r>
              <a:rPr lang="pl-PL" sz="1800" dirty="0">
                <a:solidFill>
                  <a:srgbClr val="20287D"/>
                </a:solidFill>
                <a:latin typeface="Trebuchet MS"/>
                <a:cs typeface="Trebuchet MS"/>
              </a:rPr>
              <a:t>marzeń. </a:t>
            </a:r>
          </a:p>
          <a:p>
            <a:pPr algn="l"/>
            <a:endParaRPr lang="pl-PL" sz="2400" b="1" dirty="0">
              <a:solidFill>
                <a:srgbClr val="20287D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49876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4067944" y="2852936"/>
            <a:ext cx="3744416" cy="7200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19572" y="1556792"/>
            <a:ext cx="8028892" cy="1368152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solidFill>
                  <a:srgbClr val="20287D"/>
                </a:solidFill>
                <a:latin typeface="Trebuchet MS"/>
                <a:cs typeface="Trebuchet MS"/>
              </a:rPr>
              <a:t>Wstępne zapoznanie </a:t>
            </a:r>
            <a:r>
              <a:rPr lang="pl-PL" sz="2400" b="1" dirty="0">
                <a:solidFill>
                  <a:srgbClr val="20287D"/>
                </a:solidFill>
                <a:latin typeface="Trebuchet MS"/>
                <a:cs typeface="Trebuchet MS"/>
              </a:rPr>
              <a:t>dzieci </a:t>
            </a:r>
            <a:r>
              <a:rPr lang="pl-PL" sz="2400" b="1" dirty="0" smtClean="0">
                <a:solidFill>
                  <a:srgbClr val="20287D"/>
                </a:solidFill>
                <a:latin typeface="Trebuchet MS"/>
                <a:cs typeface="Trebuchet MS"/>
              </a:rPr>
              <a:t>z </a:t>
            </a:r>
            <a:r>
              <a:rPr lang="pl-PL" sz="2400" b="1" dirty="0">
                <a:solidFill>
                  <a:srgbClr val="20287D"/>
                </a:solidFill>
                <a:latin typeface="Trebuchet MS"/>
                <a:cs typeface="Trebuchet MS"/>
              </a:rPr>
              <a:t>zawodami najbliższymi ich otoczeniu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4067944" y="2852937"/>
            <a:ext cx="3744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  <a:latin typeface="Trebuchet MS"/>
                <a:cs typeface="Trebuchet MS"/>
              </a:rPr>
              <a:t>ZAPRASZANIE LUDZI </a:t>
            </a:r>
          </a:p>
          <a:p>
            <a:pPr algn="ctr"/>
            <a:r>
              <a:rPr lang="pl-PL" dirty="0">
                <a:solidFill>
                  <a:schemeClr val="bg1"/>
                </a:solidFill>
                <a:latin typeface="Trebuchet MS"/>
                <a:cs typeface="Trebuchet MS"/>
              </a:rPr>
              <a:t>WYKONUJĄCYCH RÓŻNE ZAWODY</a:t>
            </a:r>
          </a:p>
        </p:txBody>
      </p:sp>
      <p:sp>
        <p:nvSpPr>
          <p:cNvPr id="5" name="Prostokąt 4"/>
          <p:cNvSpPr/>
          <p:nvPr/>
        </p:nvSpPr>
        <p:spPr>
          <a:xfrm>
            <a:off x="827584" y="2852936"/>
            <a:ext cx="2808312" cy="7200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0" name="Prostokąt 9"/>
          <p:cNvSpPr/>
          <p:nvPr/>
        </p:nvSpPr>
        <p:spPr>
          <a:xfrm>
            <a:off x="1043608" y="2852937"/>
            <a:ext cx="2088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  <a:latin typeface="Trebuchet MS"/>
                <a:cs typeface="Trebuchet MS"/>
              </a:rPr>
              <a:t>WYCIECZKI DO </a:t>
            </a:r>
            <a:endParaRPr lang="pl-PL" dirty="0" smtClean="0">
              <a:solidFill>
                <a:schemeClr val="bg1"/>
              </a:solidFill>
              <a:latin typeface="Trebuchet MS"/>
              <a:cs typeface="Trebuchet MS"/>
            </a:endParaRPr>
          </a:p>
          <a:p>
            <a:pPr algn="ctr"/>
            <a:r>
              <a:rPr lang="pl-PL" dirty="0" smtClean="0">
                <a:solidFill>
                  <a:schemeClr val="bg1"/>
                </a:solidFill>
                <a:latin typeface="Trebuchet MS"/>
                <a:cs typeface="Trebuchet MS"/>
              </a:rPr>
              <a:t>MIEJSC </a:t>
            </a:r>
            <a:r>
              <a:rPr lang="pl-PL" dirty="0">
                <a:solidFill>
                  <a:schemeClr val="bg1"/>
                </a:solidFill>
                <a:latin typeface="Trebuchet MS"/>
                <a:cs typeface="Trebuchet MS"/>
              </a:rPr>
              <a:t>PRACY</a:t>
            </a:r>
          </a:p>
        </p:txBody>
      </p:sp>
    </p:spTree>
    <p:extLst>
      <p:ext uri="{BB962C8B-B14F-4D97-AF65-F5344CB8AC3E}">
        <p14:creationId xmlns:p14="http://schemas.microsoft.com/office/powerpoint/2010/main" val="249876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4932040" y="2564904"/>
            <a:ext cx="3384376" cy="10081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3" name="Podtytuł 2"/>
          <p:cNvSpPr txBox="1">
            <a:spLocks/>
          </p:cNvSpPr>
          <p:nvPr/>
        </p:nvSpPr>
        <p:spPr>
          <a:xfrm>
            <a:off x="719572" y="1556792"/>
            <a:ext cx="8100900" cy="13681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400" b="1" dirty="0">
                <a:solidFill>
                  <a:srgbClr val="20287D"/>
                </a:solidFill>
                <a:latin typeface="Trebuchet MS Bold"/>
                <a:cs typeface="Trebuchet MS Bold"/>
              </a:rPr>
              <a:t>Kształtowanie postawy pracy </a:t>
            </a:r>
            <a:r>
              <a:rPr lang="pl-PL" sz="2400" b="1" dirty="0" smtClean="0">
                <a:solidFill>
                  <a:srgbClr val="20287D"/>
                </a:solidFill>
                <a:latin typeface="Trebuchet MS Bold"/>
                <a:cs typeface="Trebuchet MS Bold"/>
              </a:rPr>
              <a:t>i </a:t>
            </a:r>
            <a:r>
              <a:rPr lang="pl-PL" sz="2400" b="1" dirty="0">
                <a:solidFill>
                  <a:srgbClr val="20287D"/>
                </a:solidFill>
                <a:latin typeface="Trebuchet MS Bold"/>
                <a:cs typeface="Trebuchet MS Bold"/>
              </a:rPr>
              <a:t>motywacji do działania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4932040" y="2564905"/>
            <a:ext cx="33843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  <a:latin typeface="Trebuchet MS"/>
                <a:cs typeface="Trebuchet MS"/>
              </a:rPr>
              <a:t>POMAGANIE IM W ODNOSZENIU SUKCESÓW NA MIARĘ MOŻLIWOŚCI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755576" y="2564904"/>
            <a:ext cx="3096344" cy="10081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6" name="Prostokąt 15"/>
          <p:cNvSpPr/>
          <p:nvPr/>
        </p:nvSpPr>
        <p:spPr>
          <a:xfrm>
            <a:off x="899592" y="2564905"/>
            <a:ext cx="28803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  <a:latin typeface="Trebuchet MS"/>
                <a:cs typeface="Trebuchet MS"/>
              </a:rPr>
              <a:t>ZACHĘCANIE DZIECI </a:t>
            </a:r>
          </a:p>
          <a:p>
            <a:pPr algn="ctr"/>
            <a:r>
              <a:rPr lang="pl-PL" dirty="0">
                <a:solidFill>
                  <a:schemeClr val="bg1"/>
                </a:solidFill>
                <a:latin typeface="Trebuchet MS"/>
                <a:cs typeface="Trebuchet MS"/>
              </a:rPr>
              <a:t>DO PODEJMOWANIA NOWYCH WYZWAŃ</a:t>
            </a:r>
          </a:p>
        </p:txBody>
      </p:sp>
    </p:spTree>
    <p:extLst>
      <p:ext uri="{BB962C8B-B14F-4D97-AF65-F5344CB8AC3E}">
        <p14:creationId xmlns:p14="http://schemas.microsoft.com/office/powerpoint/2010/main" val="249876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2420888"/>
            <a:ext cx="7704856" cy="936103"/>
          </a:xfrm>
        </p:spPr>
        <p:txBody>
          <a:bodyPr>
            <a:normAutofit/>
          </a:bodyPr>
          <a:lstStyle/>
          <a:p>
            <a:pPr marL="0" indent="0" algn="r">
              <a:spcBef>
                <a:spcPts val="0"/>
              </a:spcBef>
            </a:pPr>
            <a:r>
              <a:rPr lang="pl-PL" sz="16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pl-PL" sz="16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</a:br>
            <a:endParaRPr lang="pl-PL" sz="1600" dirty="0"/>
          </a:p>
        </p:txBody>
      </p:sp>
      <p:sp>
        <p:nvSpPr>
          <p:cNvPr id="11" name="Prostokąt 10"/>
          <p:cNvSpPr/>
          <p:nvPr/>
        </p:nvSpPr>
        <p:spPr>
          <a:xfrm>
            <a:off x="1907704" y="3706582"/>
            <a:ext cx="5112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STOSOWANIE AKTYWIZUJĄCYCH METOD NAUCZANIA</a:t>
            </a:r>
          </a:p>
        </p:txBody>
      </p:sp>
      <p:sp>
        <p:nvSpPr>
          <p:cNvPr id="10" name="Podtytuł 2"/>
          <p:cNvSpPr txBox="1">
            <a:spLocks/>
          </p:cNvSpPr>
          <p:nvPr/>
        </p:nvSpPr>
        <p:spPr>
          <a:xfrm>
            <a:off x="719572" y="1556792"/>
            <a:ext cx="7704856" cy="13681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400" b="1" dirty="0" smtClean="0">
                <a:solidFill>
                  <a:srgbClr val="20287D"/>
                </a:solidFill>
                <a:latin typeface="Trebuchet MS"/>
                <a:cs typeface="Trebuchet MS"/>
              </a:rPr>
              <a:t>Pobudzanie </a:t>
            </a:r>
            <a:r>
              <a:rPr lang="pl-PL" sz="2400" b="1" dirty="0">
                <a:solidFill>
                  <a:srgbClr val="20287D"/>
                </a:solidFill>
                <a:latin typeface="Trebuchet MS"/>
                <a:cs typeface="Trebuchet MS"/>
              </a:rPr>
              <a:t>i rozwijanie zainteresowań dzieci </a:t>
            </a:r>
            <a:r>
              <a:rPr lang="pl-PL" sz="2400" b="1" dirty="0" smtClean="0">
                <a:solidFill>
                  <a:srgbClr val="20287D"/>
                </a:solidFill>
                <a:latin typeface="Trebuchet MS"/>
                <a:cs typeface="Trebuchet MS"/>
              </a:rPr>
              <a:t>oraz </a:t>
            </a:r>
            <a:r>
              <a:rPr lang="pl-PL" sz="2400" b="1" dirty="0">
                <a:solidFill>
                  <a:srgbClr val="20287D"/>
                </a:solidFill>
                <a:latin typeface="Trebuchet MS"/>
                <a:cs typeface="Trebuchet MS"/>
              </a:rPr>
              <a:t>stymulowanie ich </a:t>
            </a:r>
            <a:r>
              <a:rPr lang="pl-PL" sz="2400" b="1" dirty="0" smtClean="0">
                <a:solidFill>
                  <a:srgbClr val="20287D"/>
                </a:solidFill>
                <a:latin typeface="Trebuchet MS"/>
                <a:cs typeface="Trebuchet MS"/>
              </a:rPr>
              <a:t>pro-zawodowych </a:t>
            </a:r>
            <a:r>
              <a:rPr lang="pl-PL" sz="2400" b="1" dirty="0">
                <a:solidFill>
                  <a:srgbClr val="20287D"/>
                </a:solidFill>
                <a:latin typeface="Trebuchet MS"/>
                <a:cs typeface="Trebuchet MS"/>
              </a:rPr>
              <a:t>marzeń</a:t>
            </a:r>
          </a:p>
        </p:txBody>
      </p:sp>
      <p:sp>
        <p:nvSpPr>
          <p:cNvPr id="12" name="Prostokąt 11"/>
          <p:cNvSpPr/>
          <p:nvPr/>
        </p:nvSpPr>
        <p:spPr>
          <a:xfrm>
            <a:off x="2735796" y="2924944"/>
            <a:ext cx="3672408" cy="7920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3" name="Prostokąt 12"/>
          <p:cNvSpPr/>
          <p:nvPr/>
        </p:nvSpPr>
        <p:spPr>
          <a:xfrm>
            <a:off x="2807804" y="2944027"/>
            <a:ext cx="3528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  <a:latin typeface="Trebuchet MS"/>
                <a:cs typeface="Trebuchet MS"/>
              </a:rPr>
              <a:t>STOSOWANIE AKTYWIZUJĄCYCH METOD NAUCZANIA</a:t>
            </a:r>
          </a:p>
        </p:txBody>
      </p:sp>
    </p:spTree>
    <p:extLst>
      <p:ext uri="{BB962C8B-B14F-4D97-AF65-F5344CB8AC3E}">
        <p14:creationId xmlns:p14="http://schemas.microsoft.com/office/powerpoint/2010/main" val="249876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2420888"/>
            <a:ext cx="7704856" cy="936103"/>
          </a:xfrm>
        </p:spPr>
        <p:txBody>
          <a:bodyPr>
            <a:normAutofit/>
          </a:bodyPr>
          <a:lstStyle/>
          <a:p>
            <a:pPr marL="0" indent="0" algn="r">
              <a:spcBef>
                <a:spcPts val="0"/>
              </a:spcBef>
            </a:pPr>
            <a:r>
              <a:rPr lang="pl-PL" sz="16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pl-PL" sz="16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</a:br>
            <a:endParaRPr lang="pl-PL" sz="1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15616" y="1484784"/>
            <a:ext cx="7272808" cy="4104456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pl-PL" sz="2400" b="1" dirty="0" smtClean="0">
                <a:solidFill>
                  <a:srgbClr val="20287D"/>
                </a:solidFill>
                <a:latin typeface="Trebuchet MS"/>
                <a:cs typeface="Trebuchet MS"/>
              </a:rPr>
              <a:t>Korzyści z podejmowanych działań</a:t>
            </a:r>
            <a:endParaRPr lang="pl-PL" sz="2400" dirty="0" smtClean="0">
              <a:solidFill>
                <a:schemeClr val="accent4">
                  <a:lumMod val="50000"/>
                </a:schemeClr>
              </a:solidFill>
              <a:latin typeface="Trebuchet MS"/>
              <a:cs typeface="Trebuchet MS"/>
            </a:endParaRPr>
          </a:p>
          <a:p>
            <a:pPr indent="-457200" algn="l">
              <a:spcBef>
                <a:spcPts val="0"/>
              </a:spcBef>
              <a:buFont typeface="+mj-lt"/>
              <a:buAutoNum type="arabicPeriod"/>
            </a:pPr>
            <a:endParaRPr lang="pl-PL" sz="1800" dirty="0" smtClean="0">
              <a:solidFill>
                <a:srgbClr val="20287D"/>
              </a:solidFill>
              <a:latin typeface="Trebuchet MS"/>
              <a:cs typeface="Trebuchet MS"/>
            </a:endParaRPr>
          </a:p>
          <a:p>
            <a:pPr indent="-4572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 smtClean="0">
                <a:solidFill>
                  <a:srgbClr val="20287D"/>
                </a:solidFill>
                <a:latin typeface="Trebuchet MS"/>
                <a:cs typeface="Trebuchet MS"/>
              </a:rPr>
              <a:t>Wzrost wiedzy i umiejętności dzieci.</a:t>
            </a:r>
          </a:p>
          <a:p>
            <a:pPr indent="-4572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>
                <a:solidFill>
                  <a:srgbClr val="20287D"/>
                </a:solidFill>
                <a:latin typeface="Trebuchet MS"/>
                <a:cs typeface="Trebuchet MS"/>
              </a:rPr>
              <a:t>R</a:t>
            </a:r>
            <a:r>
              <a:rPr lang="pl-PL" sz="1800" dirty="0" smtClean="0">
                <a:solidFill>
                  <a:srgbClr val="20287D"/>
                </a:solidFill>
                <a:latin typeface="Trebuchet MS"/>
                <a:cs typeface="Trebuchet MS"/>
              </a:rPr>
              <a:t>ozwój samodzielności.</a:t>
            </a:r>
          </a:p>
          <a:p>
            <a:pPr indent="-4572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 smtClean="0">
                <a:solidFill>
                  <a:srgbClr val="20287D"/>
                </a:solidFill>
                <a:latin typeface="Trebuchet MS"/>
                <a:cs typeface="Trebuchet MS"/>
              </a:rPr>
              <a:t>Otwartość na nowe wyzwania.</a:t>
            </a:r>
          </a:p>
          <a:p>
            <a:pPr indent="-4572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 smtClean="0">
                <a:solidFill>
                  <a:srgbClr val="20287D"/>
                </a:solidFill>
                <a:latin typeface="Trebuchet MS"/>
                <a:cs typeface="Trebuchet MS"/>
              </a:rPr>
              <a:t>Wzrost samowiedzy.</a:t>
            </a:r>
          </a:p>
          <a:p>
            <a:pPr indent="-4572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 smtClean="0">
                <a:solidFill>
                  <a:srgbClr val="20287D"/>
                </a:solidFill>
                <a:latin typeface="Trebuchet MS"/>
                <a:cs typeface="Trebuchet MS"/>
              </a:rPr>
              <a:t>Integracja środowisk i pozytywnych oddziaływań na dzieci.</a:t>
            </a:r>
          </a:p>
          <a:p>
            <a:pPr indent="-4572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 smtClean="0">
                <a:solidFill>
                  <a:srgbClr val="20287D"/>
                </a:solidFill>
                <a:latin typeface="Trebuchet MS"/>
                <a:cs typeface="Trebuchet MS"/>
              </a:rPr>
              <a:t>Budowanie szacunku do innych i do pracy.</a:t>
            </a:r>
          </a:p>
          <a:p>
            <a:pPr indent="-4572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 smtClean="0">
                <a:solidFill>
                  <a:srgbClr val="20287D"/>
                </a:solidFill>
                <a:latin typeface="Trebuchet MS"/>
                <a:cs typeface="Trebuchet MS"/>
              </a:rPr>
              <a:t>Dobre przygotowanie do dalszej edukacji.</a:t>
            </a:r>
          </a:p>
          <a:p>
            <a:pPr marL="342900" lvl="0" indent="-342900" algn="l">
              <a:lnSpc>
                <a:spcPct val="115000"/>
              </a:lnSpc>
            </a:pPr>
            <a:endParaRPr lang="pl-PL" sz="2400" dirty="0">
              <a:solidFill>
                <a:srgbClr val="C00000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49876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PPTX_3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37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34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384</TotalTime>
  <Words>139</Words>
  <Application>Microsoft Office PowerPoint</Application>
  <PresentationFormat>Pokaz na ekranie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Prezentacja programu PowerPoint</vt:lpstr>
      <vt:lpstr>Prezentacja programu PowerPoint</vt:lpstr>
      <vt:lpstr> </vt:lpstr>
      <vt:lpstr>Prezentacja programu PowerPoint</vt:lpstr>
      <vt:lpstr>Prezentacja programu PowerPoint</vt:lpstr>
      <vt:lpstr> </vt:lpstr>
      <vt:lpstr> 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EFEKTYWNE DORADZTWO EDUKACYJNO ZAWODOWE  DLA DZIECI, MŁODZIEŻY I DOROSŁYCH</dc:title>
  <dc:creator>J.Saska-Dymnicka</dc:creator>
  <cp:lastModifiedBy>Joanna Wojtyńska</cp:lastModifiedBy>
  <cp:revision>34</cp:revision>
  <dcterms:created xsi:type="dcterms:W3CDTF">2016-08-16T06:42:26Z</dcterms:created>
  <dcterms:modified xsi:type="dcterms:W3CDTF">2017-12-29T11:59:50Z</dcterms:modified>
</cp:coreProperties>
</file>