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802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0F64-0F19-4D0D-8B1E-E0F3891956FC}" type="datetimeFigureOut">
              <a:rPr lang="pl-PL" smtClean="0"/>
              <a:t>25.03.2020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AF62-0A49-4F30-9D38-FDAADE17A9F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0F64-0F19-4D0D-8B1E-E0F3891956FC}" type="datetimeFigureOut">
              <a:rPr lang="pl-PL" smtClean="0"/>
              <a:t>25.03.2020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AF62-0A49-4F30-9D38-FDAADE17A9F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0F64-0F19-4D0D-8B1E-E0F3891956FC}" type="datetimeFigureOut">
              <a:rPr lang="pl-PL" smtClean="0"/>
              <a:t>25.03.2020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AF62-0A49-4F30-9D38-FDAADE17A9F0}" type="slidenum">
              <a:rPr lang="pl-PL" smtClean="0"/>
              <a:t>‹#›</a:t>
            </a:fld>
            <a:endParaRPr lang="pl-P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0F64-0F19-4D0D-8B1E-E0F3891956FC}" type="datetimeFigureOut">
              <a:rPr lang="pl-PL" smtClean="0"/>
              <a:t>25.03.2020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AF62-0A49-4F30-9D38-FDAADE17A9F0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0F64-0F19-4D0D-8B1E-E0F3891956FC}" type="datetimeFigureOut">
              <a:rPr lang="pl-PL" smtClean="0"/>
              <a:t>25.03.2020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AF62-0A49-4F30-9D38-FDAADE17A9F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0F64-0F19-4D0D-8B1E-E0F3891956FC}" type="datetimeFigureOut">
              <a:rPr lang="pl-PL" smtClean="0"/>
              <a:t>25.03.2020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AF62-0A49-4F30-9D38-FDAADE17A9F0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0F64-0F19-4D0D-8B1E-E0F3891956FC}" type="datetimeFigureOut">
              <a:rPr lang="pl-PL" smtClean="0"/>
              <a:t>25.03.2020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AF62-0A49-4F30-9D38-FDAADE17A9F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0F64-0F19-4D0D-8B1E-E0F3891956FC}" type="datetimeFigureOut">
              <a:rPr lang="pl-PL" smtClean="0"/>
              <a:t>25.03.2020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AF62-0A49-4F30-9D38-FDAADE17A9F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0F64-0F19-4D0D-8B1E-E0F3891956FC}" type="datetimeFigureOut">
              <a:rPr lang="pl-PL" smtClean="0"/>
              <a:t>25.03.2020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AF62-0A49-4F30-9D38-FDAADE17A9F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0F64-0F19-4D0D-8B1E-E0F3891956FC}" type="datetimeFigureOut">
              <a:rPr lang="pl-PL" smtClean="0"/>
              <a:t>25.03.2020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AF62-0A49-4F30-9D38-FDAADE17A9F0}" type="slidenum">
              <a:rPr lang="pl-PL" smtClean="0"/>
              <a:t>‹#›</a:t>
            </a:fld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0F64-0F19-4D0D-8B1E-E0F3891956FC}" type="datetimeFigureOut">
              <a:rPr lang="pl-PL" smtClean="0"/>
              <a:t>25.03.2020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AF62-0A49-4F30-9D38-FDAADE17A9F0}" type="slidenum">
              <a:rPr lang="pl-PL" smtClean="0"/>
              <a:t>‹#›</a:t>
            </a:fld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F690F64-0F19-4D0D-8B1E-E0F3891956FC}" type="datetimeFigureOut">
              <a:rPr lang="pl-PL" smtClean="0"/>
              <a:t>25.03.2020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04BAF62-0A49-4F30-9D38-FDAADE17A9F0}" type="slidenum">
              <a:rPr lang="pl-PL" smtClean="0"/>
              <a:t>‹#›</a:t>
            </a:fld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7772400" cy="1780108"/>
          </a:xfrm>
        </p:spPr>
        <p:txBody>
          <a:bodyPr>
            <a:normAutofit/>
          </a:bodyPr>
          <a:lstStyle/>
          <a:p>
            <a:r>
              <a:rPr lang="pl-PL" sz="5400" b="1" dirty="0" err="1" smtClean="0">
                <a:solidFill>
                  <a:schemeClr val="tx1"/>
                </a:solidFill>
              </a:rPr>
              <a:t>Lernt</a:t>
            </a:r>
            <a:r>
              <a:rPr lang="pl-PL" sz="5400" b="1" dirty="0" smtClean="0">
                <a:solidFill>
                  <a:schemeClr val="tx1"/>
                </a:solidFill>
              </a:rPr>
              <a:t> </a:t>
            </a:r>
            <a:r>
              <a:rPr lang="pl-PL" sz="5400" b="1" dirty="0" err="1" smtClean="0">
                <a:solidFill>
                  <a:schemeClr val="tx1"/>
                </a:solidFill>
              </a:rPr>
              <a:t>Deutsch</a:t>
            </a:r>
            <a:r>
              <a:rPr lang="pl-PL" sz="5400" b="1" dirty="0" smtClean="0">
                <a:solidFill>
                  <a:schemeClr val="tx1"/>
                </a:solidFill>
              </a:rPr>
              <a:t>!</a:t>
            </a:r>
            <a:endParaRPr lang="pl-PL" sz="5400" b="1" dirty="0">
              <a:solidFill>
                <a:schemeClr val="tx1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Tryb rozkazujący – liczba mnoga</a:t>
            </a:r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2050" name="Picture 2" descr="Znalezione obrazy dla zapytania: deutsch ist einfa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664" y="653088"/>
            <a:ext cx="3186264" cy="277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11122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036712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Jak tworzyć tryb rozkazujący?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59632" y="2996952"/>
            <a:ext cx="6400800" cy="1800200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Tryb rozkazujący dla 2. i 3. osoby liczby mnogiej tworzymy od odpowiedniej formy osobowej czasownika </a:t>
            </a:r>
          </a:p>
          <a:p>
            <a:r>
              <a:rPr lang="pl-PL" i="1" dirty="0" smtClean="0">
                <a:solidFill>
                  <a:schemeClr val="tx1"/>
                </a:solidFill>
              </a:rPr>
              <a:t>(w liczbie pojedynczej też zaczynaliśmy od odmiany czasownika) </a:t>
            </a:r>
            <a:endParaRPr lang="pl-PL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6087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Jak tworzyć tryb rozkazujący?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79512" y="2132856"/>
            <a:ext cx="3822192" cy="1071810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W 2. os. liczby mnogiej</a:t>
            </a:r>
            <a:r>
              <a:rPr lang="pl-PL" b="1" dirty="0" smtClean="0">
                <a:solidFill>
                  <a:schemeClr val="tx1"/>
                </a:solidFill>
              </a:rPr>
              <a:t> usuwamy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 zaimek osobowy i gotowe!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23528" y="3284984"/>
            <a:ext cx="3892063" cy="3240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dirty="0" err="1" smtClean="0">
                <a:solidFill>
                  <a:schemeClr val="tx1"/>
                </a:solidFill>
              </a:rPr>
              <a:t>mach</a:t>
            </a:r>
            <a:r>
              <a:rPr lang="pl-PL" b="1" dirty="0" err="1" smtClean="0">
                <a:solidFill>
                  <a:schemeClr val="tx1"/>
                </a:solidFill>
              </a:rPr>
              <a:t>en</a:t>
            </a:r>
            <a:endParaRPr lang="pl-PL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dirty="0" err="1" smtClean="0">
                <a:solidFill>
                  <a:schemeClr val="tx1"/>
                </a:solidFill>
              </a:rPr>
              <a:t>ihr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mach</a:t>
            </a:r>
            <a:r>
              <a:rPr lang="pl-PL" b="1" dirty="0" err="1" smtClean="0">
                <a:solidFill>
                  <a:schemeClr val="tx1"/>
                </a:solidFill>
              </a:rPr>
              <a:t>t</a:t>
            </a:r>
            <a:r>
              <a:rPr lang="pl-PL" dirty="0" smtClean="0">
                <a:solidFill>
                  <a:schemeClr val="tx1"/>
                </a:solidFill>
              </a:rPr>
              <a:t> – </a:t>
            </a:r>
            <a:r>
              <a:rPr lang="pl-PL" dirty="0" err="1" smtClean="0">
                <a:solidFill>
                  <a:schemeClr val="tx1"/>
                </a:solidFill>
              </a:rPr>
              <a:t>Mach</a:t>
            </a:r>
            <a:r>
              <a:rPr lang="pl-PL" b="1" dirty="0" err="1" smtClean="0">
                <a:solidFill>
                  <a:schemeClr val="tx1"/>
                </a:solidFill>
              </a:rPr>
              <a:t>t</a:t>
            </a:r>
            <a:r>
              <a:rPr lang="pl-PL" dirty="0" smtClean="0">
                <a:solidFill>
                  <a:schemeClr val="tx1"/>
                </a:solidFill>
              </a:rPr>
              <a:t>!</a:t>
            </a:r>
          </a:p>
          <a:p>
            <a:pPr marL="0" indent="0">
              <a:buNone/>
            </a:pPr>
            <a:endParaRPr lang="pl-PL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dirty="0" err="1" smtClean="0">
                <a:solidFill>
                  <a:schemeClr val="tx1"/>
                </a:solidFill>
              </a:rPr>
              <a:t>lern</a:t>
            </a:r>
            <a:r>
              <a:rPr lang="pl-PL" b="1" dirty="0" err="1" smtClean="0">
                <a:solidFill>
                  <a:schemeClr val="tx1"/>
                </a:solidFill>
              </a:rPr>
              <a:t>en</a:t>
            </a:r>
            <a:endParaRPr lang="pl-PL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dirty="0" err="1">
                <a:solidFill>
                  <a:schemeClr val="tx1"/>
                </a:solidFill>
              </a:rPr>
              <a:t>i</a:t>
            </a:r>
            <a:r>
              <a:rPr lang="pl-PL" dirty="0" err="1" smtClean="0">
                <a:solidFill>
                  <a:schemeClr val="tx1"/>
                </a:solidFill>
              </a:rPr>
              <a:t>hr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lern</a:t>
            </a:r>
            <a:r>
              <a:rPr lang="pl-PL" b="1" dirty="0" err="1" smtClean="0">
                <a:solidFill>
                  <a:schemeClr val="tx1"/>
                </a:solidFill>
              </a:rPr>
              <a:t>t</a:t>
            </a:r>
            <a:r>
              <a:rPr lang="pl-PL" dirty="0" smtClean="0">
                <a:solidFill>
                  <a:schemeClr val="tx1"/>
                </a:solidFill>
              </a:rPr>
              <a:t> – </a:t>
            </a:r>
            <a:r>
              <a:rPr lang="pl-PL" dirty="0" err="1" smtClean="0">
                <a:solidFill>
                  <a:schemeClr val="tx1"/>
                </a:solidFill>
              </a:rPr>
              <a:t>Lern</a:t>
            </a:r>
            <a:r>
              <a:rPr lang="pl-PL" b="1" dirty="0" err="1" smtClean="0">
                <a:solidFill>
                  <a:schemeClr val="tx1"/>
                </a:solidFill>
              </a:rPr>
              <a:t>t</a:t>
            </a:r>
            <a:r>
              <a:rPr lang="pl-PL" dirty="0" smtClean="0">
                <a:solidFill>
                  <a:schemeClr val="tx1"/>
                </a:solidFill>
              </a:rPr>
              <a:t>! </a:t>
            </a:r>
          </a:p>
          <a:p>
            <a:pPr marL="0" indent="0">
              <a:buNone/>
            </a:pPr>
            <a:endParaRPr lang="pl-PL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dirty="0" err="1" smtClean="0">
                <a:solidFill>
                  <a:schemeClr val="tx1"/>
                </a:solidFill>
              </a:rPr>
              <a:t>kauf</a:t>
            </a:r>
            <a:r>
              <a:rPr lang="pl-PL" b="1" dirty="0" err="1" smtClean="0">
                <a:solidFill>
                  <a:schemeClr val="tx1"/>
                </a:solidFill>
              </a:rPr>
              <a:t>en</a:t>
            </a:r>
            <a:endParaRPr lang="pl-PL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dirty="0" err="1" smtClean="0">
                <a:solidFill>
                  <a:schemeClr val="tx1"/>
                </a:solidFill>
              </a:rPr>
              <a:t>ihr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kauf</a:t>
            </a:r>
            <a:r>
              <a:rPr lang="pl-PL" b="1" dirty="0" err="1" smtClean="0">
                <a:solidFill>
                  <a:schemeClr val="tx1"/>
                </a:solidFill>
              </a:rPr>
              <a:t>t</a:t>
            </a:r>
            <a:r>
              <a:rPr lang="pl-PL" dirty="0" smtClean="0">
                <a:solidFill>
                  <a:schemeClr val="tx1"/>
                </a:solidFill>
              </a:rPr>
              <a:t> – </a:t>
            </a:r>
            <a:r>
              <a:rPr lang="pl-PL" dirty="0" err="1" smtClean="0">
                <a:solidFill>
                  <a:schemeClr val="tx1"/>
                </a:solidFill>
              </a:rPr>
              <a:t>Kauf</a:t>
            </a:r>
            <a:r>
              <a:rPr lang="pl-PL" b="1" dirty="0" err="1" smtClean="0">
                <a:solidFill>
                  <a:schemeClr val="tx1"/>
                </a:solidFill>
              </a:rPr>
              <a:t>t</a:t>
            </a:r>
            <a:r>
              <a:rPr lang="pl-PL" dirty="0" smtClean="0">
                <a:solidFill>
                  <a:schemeClr val="tx1"/>
                </a:solidFill>
              </a:rPr>
              <a:t>!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067944" y="2492896"/>
            <a:ext cx="4608512" cy="1113011"/>
          </a:xfrm>
        </p:spPr>
        <p:txBody>
          <a:bodyPr>
            <a:noAutofit/>
          </a:bodyPr>
          <a:lstStyle/>
          <a:p>
            <a:r>
              <a:rPr lang="pl-PL" sz="2200" dirty="0">
                <a:solidFill>
                  <a:schemeClr val="tx1"/>
                </a:solidFill>
              </a:rPr>
              <a:t>W </a:t>
            </a:r>
            <a:r>
              <a:rPr lang="pl-PL" sz="2200" dirty="0" smtClean="0">
                <a:solidFill>
                  <a:schemeClr val="tx1"/>
                </a:solidFill>
              </a:rPr>
              <a:t>3. </a:t>
            </a:r>
            <a:r>
              <a:rPr lang="pl-PL" sz="2200" dirty="0">
                <a:solidFill>
                  <a:schemeClr val="tx1"/>
                </a:solidFill>
              </a:rPr>
              <a:t>os. </a:t>
            </a:r>
            <a:r>
              <a:rPr lang="pl-PL" sz="2200" dirty="0" smtClean="0">
                <a:solidFill>
                  <a:schemeClr val="tx1"/>
                </a:solidFill>
              </a:rPr>
              <a:t>liczby </a:t>
            </a:r>
            <a:r>
              <a:rPr lang="pl-PL" sz="2200" dirty="0">
                <a:solidFill>
                  <a:schemeClr val="tx1"/>
                </a:solidFill>
              </a:rPr>
              <a:t>mnogiej </a:t>
            </a:r>
            <a:r>
              <a:rPr lang="pl-PL" sz="2200" b="1" dirty="0" smtClean="0">
                <a:solidFill>
                  <a:schemeClr val="tx1"/>
                </a:solidFill>
              </a:rPr>
              <a:t>zamieniamy </a:t>
            </a:r>
            <a:r>
              <a:rPr lang="pl-PL" sz="2200" dirty="0" smtClean="0">
                <a:solidFill>
                  <a:schemeClr val="tx1"/>
                </a:solidFill>
              </a:rPr>
              <a:t>miejscami czasownik i </a:t>
            </a:r>
            <a:r>
              <a:rPr lang="pl-PL" sz="2200" dirty="0">
                <a:solidFill>
                  <a:schemeClr val="tx1"/>
                </a:solidFill>
              </a:rPr>
              <a:t>zaimek </a:t>
            </a:r>
            <a:r>
              <a:rPr lang="pl-PL" sz="2200" dirty="0" smtClean="0">
                <a:solidFill>
                  <a:schemeClr val="tx1"/>
                </a:solidFill>
              </a:rPr>
              <a:t>osobowy.</a:t>
            </a:r>
            <a:endParaRPr lang="pl-PL" sz="2200" dirty="0">
              <a:solidFill>
                <a:schemeClr val="tx1"/>
              </a:solidFill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4008" y="3568868"/>
            <a:ext cx="3822192" cy="28166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err="1" smtClean="0">
                <a:solidFill>
                  <a:schemeClr val="tx1"/>
                </a:solidFill>
              </a:rPr>
              <a:t>mach</a:t>
            </a:r>
            <a:r>
              <a:rPr lang="pl-PL" b="1" dirty="0" err="1" smtClean="0">
                <a:solidFill>
                  <a:schemeClr val="tx1"/>
                </a:solidFill>
              </a:rPr>
              <a:t>en</a:t>
            </a:r>
            <a:endParaRPr lang="pl-PL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dirty="0" err="1" smtClean="0">
                <a:solidFill>
                  <a:schemeClr val="tx1"/>
                </a:solidFill>
              </a:rPr>
              <a:t>Sie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mach</a:t>
            </a:r>
            <a:r>
              <a:rPr lang="pl-PL" b="1" dirty="0" err="1" smtClean="0">
                <a:solidFill>
                  <a:schemeClr val="tx1"/>
                </a:solidFill>
              </a:rPr>
              <a:t>en</a:t>
            </a:r>
            <a:r>
              <a:rPr lang="pl-PL" dirty="0" smtClean="0">
                <a:solidFill>
                  <a:schemeClr val="tx1"/>
                </a:solidFill>
              </a:rPr>
              <a:t> – </a:t>
            </a:r>
            <a:r>
              <a:rPr lang="pl-PL" dirty="0" err="1" smtClean="0">
                <a:solidFill>
                  <a:schemeClr val="tx1"/>
                </a:solidFill>
              </a:rPr>
              <a:t>Mach</a:t>
            </a:r>
            <a:r>
              <a:rPr lang="pl-PL" b="1" dirty="0" err="1" smtClean="0">
                <a:solidFill>
                  <a:schemeClr val="tx1"/>
                </a:solidFill>
              </a:rPr>
              <a:t>en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Sie</a:t>
            </a:r>
            <a:r>
              <a:rPr lang="pl-PL" dirty="0" smtClean="0">
                <a:solidFill>
                  <a:schemeClr val="tx1"/>
                </a:solidFill>
              </a:rPr>
              <a:t>!</a:t>
            </a:r>
          </a:p>
          <a:p>
            <a:pPr marL="0" indent="0">
              <a:buNone/>
            </a:pPr>
            <a:endParaRPr lang="pl-PL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dirty="0" err="1" smtClean="0">
                <a:solidFill>
                  <a:schemeClr val="tx1"/>
                </a:solidFill>
              </a:rPr>
              <a:t>lern</a:t>
            </a:r>
            <a:r>
              <a:rPr lang="pl-PL" b="1" dirty="0" err="1" smtClean="0">
                <a:solidFill>
                  <a:schemeClr val="tx1"/>
                </a:solidFill>
              </a:rPr>
              <a:t>en</a:t>
            </a:r>
            <a:endParaRPr lang="pl-PL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dirty="0" err="1" smtClean="0">
                <a:solidFill>
                  <a:schemeClr val="tx1"/>
                </a:solidFill>
              </a:rPr>
              <a:t>Sie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lern</a:t>
            </a:r>
            <a:r>
              <a:rPr lang="pl-PL" b="1" dirty="0" err="1" smtClean="0">
                <a:solidFill>
                  <a:schemeClr val="tx1"/>
                </a:solidFill>
              </a:rPr>
              <a:t>en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>
                <a:solidFill>
                  <a:schemeClr val="tx1"/>
                </a:solidFill>
              </a:rPr>
              <a:t>– </a:t>
            </a:r>
            <a:r>
              <a:rPr lang="pl-PL" dirty="0" err="1" smtClean="0">
                <a:solidFill>
                  <a:schemeClr val="tx1"/>
                </a:solidFill>
              </a:rPr>
              <a:t>Lern</a:t>
            </a:r>
            <a:r>
              <a:rPr lang="pl-PL" b="1" dirty="0" err="1" smtClean="0">
                <a:solidFill>
                  <a:schemeClr val="tx1"/>
                </a:solidFill>
              </a:rPr>
              <a:t>en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Sie</a:t>
            </a:r>
            <a:r>
              <a:rPr lang="pl-PL" dirty="0" smtClean="0">
                <a:solidFill>
                  <a:schemeClr val="tx1"/>
                </a:solidFill>
              </a:rPr>
              <a:t>!</a:t>
            </a:r>
          </a:p>
          <a:p>
            <a:pPr marL="0" lvl="0" indent="0">
              <a:buClr>
                <a:srgbClr val="31B6FD"/>
              </a:buClr>
              <a:buNone/>
            </a:pPr>
            <a:r>
              <a:rPr lang="pl-PL" dirty="0" smtClean="0">
                <a:solidFill>
                  <a:schemeClr val="tx1"/>
                </a:solidFill>
              </a:rPr>
              <a:t> </a:t>
            </a:r>
          </a:p>
          <a:p>
            <a:pPr marL="0" lvl="0" indent="0">
              <a:buClr>
                <a:srgbClr val="31B6FD"/>
              </a:buClr>
              <a:buNone/>
            </a:pPr>
            <a:r>
              <a:rPr lang="pl-PL" dirty="0" err="1" smtClean="0">
                <a:solidFill>
                  <a:prstClr val="black"/>
                </a:solidFill>
              </a:rPr>
              <a:t>kauf</a:t>
            </a:r>
            <a:r>
              <a:rPr lang="pl-PL" b="1" dirty="0" err="1" smtClean="0">
                <a:solidFill>
                  <a:prstClr val="black"/>
                </a:solidFill>
              </a:rPr>
              <a:t>en</a:t>
            </a:r>
            <a:endParaRPr lang="pl-PL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pl-PL" dirty="0" err="1" smtClean="0">
                <a:solidFill>
                  <a:schemeClr val="tx1"/>
                </a:solidFill>
              </a:rPr>
              <a:t>Sie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kauf</a:t>
            </a:r>
            <a:r>
              <a:rPr lang="pl-PL" b="1" dirty="0" err="1" smtClean="0">
                <a:solidFill>
                  <a:schemeClr val="tx1"/>
                </a:solidFill>
              </a:rPr>
              <a:t>en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>
                <a:solidFill>
                  <a:schemeClr val="tx1"/>
                </a:solidFill>
              </a:rPr>
              <a:t>– </a:t>
            </a:r>
            <a:r>
              <a:rPr lang="pl-PL" dirty="0" err="1" smtClean="0">
                <a:solidFill>
                  <a:schemeClr val="tx1"/>
                </a:solidFill>
              </a:rPr>
              <a:t>Kauf</a:t>
            </a:r>
            <a:r>
              <a:rPr lang="pl-PL" b="1" dirty="0" err="1" smtClean="0">
                <a:solidFill>
                  <a:schemeClr val="tx1"/>
                </a:solidFill>
              </a:rPr>
              <a:t>en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Sie</a:t>
            </a:r>
            <a:r>
              <a:rPr lang="pl-PL" dirty="0" smtClean="0">
                <a:solidFill>
                  <a:schemeClr val="tx1"/>
                </a:solidFill>
              </a:rPr>
              <a:t>!</a:t>
            </a:r>
            <a:endParaRPr lang="pl-PL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  <p:cxnSp>
        <p:nvCxnSpPr>
          <p:cNvPr id="8" name="Łącznik prostoliniowy 7"/>
          <p:cNvCxnSpPr/>
          <p:nvPr/>
        </p:nvCxnSpPr>
        <p:spPr>
          <a:xfrm>
            <a:off x="375352" y="3734172"/>
            <a:ext cx="28803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oliniowy 11"/>
          <p:cNvCxnSpPr/>
          <p:nvPr/>
        </p:nvCxnSpPr>
        <p:spPr>
          <a:xfrm>
            <a:off x="403440" y="4869160"/>
            <a:ext cx="21602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oliniowy 15"/>
          <p:cNvCxnSpPr/>
          <p:nvPr/>
        </p:nvCxnSpPr>
        <p:spPr>
          <a:xfrm>
            <a:off x="403440" y="5986772"/>
            <a:ext cx="28803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trzałka zakrzywiona w dół 28"/>
          <p:cNvSpPr/>
          <p:nvPr/>
        </p:nvSpPr>
        <p:spPr>
          <a:xfrm>
            <a:off x="4975840" y="3842184"/>
            <a:ext cx="792088" cy="178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30" name="Strzałka zakrzywiona w górę 29"/>
          <p:cNvSpPr/>
          <p:nvPr/>
        </p:nvSpPr>
        <p:spPr>
          <a:xfrm>
            <a:off x="4932040" y="4220696"/>
            <a:ext cx="648072" cy="144016"/>
          </a:xfrm>
          <a:prstGeom prst="curvedUpArrow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8558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7772400" cy="1944216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tx1"/>
                </a:solidFill>
              </a:rPr>
              <a:t>Przykłady:</a:t>
            </a:r>
            <a:r>
              <a:rPr lang="pl-PL" sz="1000" dirty="0">
                <a:solidFill>
                  <a:schemeClr val="tx1"/>
                </a:solidFill>
              </a:rPr>
              <a:t/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3600" dirty="0" smtClean="0">
                <a:solidFill>
                  <a:schemeClr val="tx1"/>
                </a:solidFill>
              </a:rPr>
              <a:t/>
            </a:r>
            <a:br>
              <a:rPr lang="pl-PL" sz="3600" dirty="0" smtClean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>W liczbie mnogiej nie musimy martwić się odmianą czasowników </a:t>
            </a:r>
            <a:br>
              <a:rPr lang="pl-PL" sz="2200" dirty="0" smtClean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>z wymianą –e na –i lub –</a:t>
            </a:r>
            <a:r>
              <a:rPr lang="pl-PL" sz="2200" dirty="0" err="1" smtClean="0">
                <a:solidFill>
                  <a:schemeClr val="tx1"/>
                </a:solidFill>
              </a:rPr>
              <a:t>ie</a:t>
            </a:r>
            <a:r>
              <a:rPr lang="pl-PL" sz="2200" dirty="0" smtClean="0">
                <a:solidFill>
                  <a:schemeClr val="tx1"/>
                </a:solidFill>
              </a:rPr>
              <a:t> oraz –a na -</a:t>
            </a:r>
            <a:r>
              <a:rPr lang="de-DE" sz="2200" dirty="0" smtClean="0">
                <a:solidFill>
                  <a:schemeClr val="tx1"/>
                </a:solidFill>
              </a:rPr>
              <a:t>ä</a:t>
            </a:r>
            <a:r>
              <a:rPr lang="pl-PL" sz="2200" dirty="0" smtClean="0">
                <a:solidFill>
                  <a:schemeClr val="tx1"/>
                </a:solidFill>
              </a:rPr>
              <a:t>! </a:t>
            </a:r>
            <a:r>
              <a:rPr lang="pl-PL" sz="1600" dirty="0" smtClean="0">
                <a:solidFill>
                  <a:schemeClr val="tx1"/>
                </a:solidFill>
              </a:rPr>
              <a:t>(</a:t>
            </a:r>
            <a:r>
              <a:rPr lang="de-DE" sz="1600" dirty="0" smtClean="0">
                <a:solidFill>
                  <a:schemeClr val="tx1"/>
                </a:solidFill>
              </a:rPr>
              <a:t>W</a:t>
            </a:r>
            <a:r>
              <a:rPr lang="pl-PL" sz="1600" dirty="0" err="1" smtClean="0">
                <a:solidFill>
                  <a:schemeClr val="tx1"/>
                </a:solidFill>
              </a:rPr>
              <a:t>ymiana</a:t>
            </a:r>
            <a:r>
              <a:rPr lang="pl-PL" sz="1600" dirty="0" smtClean="0">
                <a:solidFill>
                  <a:schemeClr val="tx1"/>
                </a:solidFill>
              </a:rPr>
              <a:t> samogłosek tylko w l. poj.)</a:t>
            </a:r>
            <a:r>
              <a:rPr lang="pl-PL" sz="2200" dirty="0" smtClean="0">
                <a:solidFill>
                  <a:schemeClr val="tx1"/>
                </a:solidFill>
              </a:rPr>
              <a:t/>
            </a:r>
            <a:br>
              <a:rPr lang="pl-PL" sz="2200" dirty="0" smtClean="0">
                <a:solidFill>
                  <a:schemeClr val="tx1"/>
                </a:solidFill>
              </a:rPr>
            </a:br>
            <a:endParaRPr lang="pl-PL" sz="220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683568" y="2996952"/>
            <a:ext cx="7453107" cy="3286079"/>
          </a:xfrm>
        </p:spPr>
        <p:txBody>
          <a:bodyPr>
            <a:normAutofit lnSpcReduction="10000"/>
          </a:bodyPr>
          <a:lstStyle/>
          <a:p>
            <a:endParaRPr lang="pl-PL" sz="2400" dirty="0" smtClean="0">
              <a:solidFill>
                <a:schemeClr val="tx1"/>
              </a:solidFill>
            </a:endParaRPr>
          </a:p>
          <a:p>
            <a:r>
              <a:rPr lang="pl-PL" sz="2400" dirty="0" err="1" smtClean="0">
                <a:solidFill>
                  <a:schemeClr val="tx1"/>
                </a:solidFill>
              </a:rPr>
              <a:t>Milch</a:t>
            </a:r>
            <a:r>
              <a:rPr lang="pl-PL" sz="2400" dirty="0" smtClean="0">
                <a:solidFill>
                  <a:schemeClr val="tx1"/>
                </a:solidFill>
              </a:rPr>
              <a:t> </a:t>
            </a:r>
            <a:r>
              <a:rPr lang="pl-PL" sz="2400" dirty="0" err="1">
                <a:solidFill>
                  <a:schemeClr val="tx1"/>
                </a:solidFill>
              </a:rPr>
              <a:t>trinken</a:t>
            </a:r>
            <a:r>
              <a:rPr lang="pl-PL" sz="2400" dirty="0">
                <a:solidFill>
                  <a:schemeClr val="tx1"/>
                </a:solidFill>
              </a:rPr>
              <a:t>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 err="1">
                <a:solidFill>
                  <a:schemeClr val="tx1"/>
                </a:solidFill>
              </a:rPr>
              <a:t>ihr</a:t>
            </a:r>
            <a:r>
              <a:rPr lang="pl-PL" sz="2400" dirty="0">
                <a:solidFill>
                  <a:schemeClr val="tx1"/>
                </a:solidFill>
              </a:rPr>
              <a:t> </a:t>
            </a:r>
            <a:r>
              <a:rPr lang="pl-PL" sz="2400" dirty="0" err="1">
                <a:solidFill>
                  <a:schemeClr val="tx1"/>
                </a:solidFill>
              </a:rPr>
              <a:t>trinkt</a:t>
            </a:r>
            <a:r>
              <a:rPr lang="pl-PL" sz="2400" u="sng" dirty="0">
                <a:solidFill>
                  <a:schemeClr val="tx1"/>
                </a:solidFill>
              </a:rPr>
              <a:t> </a:t>
            </a:r>
            <a:r>
              <a:rPr lang="pl-PL" sz="2400" dirty="0">
                <a:solidFill>
                  <a:schemeClr val="tx1"/>
                </a:solidFill>
              </a:rPr>
              <a:t>– </a:t>
            </a:r>
            <a:r>
              <a:rPr lang="pl-PL" sz="2400" b="1" dirty="0" err="1">
                <a:solidFill>
                  <a:schemeClr val="tx1"/>
                </a:solidFill>
              </a:rPr>
              <a:t>Trinkt</a:t>
            </a:r>
            <a:r>
              <a:rPr lang="pl-PL" sz="2400" b="1" dirty="0">
                <a:solidFill>
                  <a:schemeClr val="tx1"/>
                </a:solidFill>
              </a:rPr>
              <a:t> </a:t>
            </a:r>
            <a:r>
              <a:rPr lang="pl-PL" sz="2400" b="1" dirty="0" err="1">
                <a:solidFill>
                  <a:schemeClr val="tx1"/>
                </a:solidFill>
              </a:rPr>
              <a:t>Milch</a:t>
            </a:r>
            <a:r>
              <a:rPr lang="pl-PL" sz="2400" b="1" dirty="0">
                <a:solidFill>
                  <a:schemeClr val="tx1"/>
                </a:solidFill>
              </a:rPr>
              <a:t>! </a:t>
            </a:r>
            <a:r>
              <a:rPr lang="pl-PL" sz="2400" dirty="0">
                <a:solidFill>
                  <a:schemeClr val="tx1"/>
                </a:solidFill>
              </a:rPr>
              <a:t>(Pijcie mleko</a:t>
            </a:r>
            <a:r>
              <a:rPr lang="pl-PL" sz="2400" dirty="0" smtClean="0">
                <a:solidFill>
                  <a:schemeClr val="tx1"/>
                </a:solidFill>
              </a:rPr>
              <a:t>!)</a:t>
            </a:r>
            <a:r>
              <a:rPr lang="pl-PL" sz="2400" dirty="0">
                <a:solidFill>
                  <a:schemeClr val="tx1"/>
                </a:solidFill>
              </a:rPr>
              <a:t/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 smtClean="0">
                <a:solidFill>
                  <a:schemeClr val="tx1"/>
                </a:solidFill>
              </a:rPr>
              <a:t>B</a:t>
            </a:r>
            <a:r>
              <a:rPr lang="de-DE" sz="2400" dirty="0">
                <a:solidFill>
                  <a:schemeClr val="tx1"/>
                </a:solidFill>
              </a:rPr>
              <a:t>ü</a:t>
            </a:r>
            <a:r>
              <a:rPr lang="pl-PL" sz="2400" dirty="0" err="1">
                <a:solidFill>
                  <a:schemeClr val="tx1"/>
                </a:solidFill>
              </a:rPr>
              <a:t>cher</a:t>
            </a:r>
            <a:r>
              <a:rPr lang="pl-PL" sz="2400" dirty="0">
                <a:solidFill>
                  <a:schemeClr val="tx1"/>
                </a:solidFill>
              </a:rPr>
              <a:t> </a:t>
            </a:r>
            <a:r>
              <a:rPr lang="pl-PL" sz="2400" dirty="0" err="1">
                <a:solidFill>
                  <a:schemeClr val="tx1"/>
                </a:solidFill>
              </a:rPr>
              <a:t>lesen</a:t>
            </a:r>
            <a:r>
              <a:rPr lang="pl-PL" sz="2400" dirty="0">
                <a:solidFill>
                  <a:schemeClr val="tx1"/>
                </a:solidFill>
              </a:rPr>
              <a:t/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 err="1">
                <a:solidFill>
                  <a:schemeClr val="tx1"/>
                </a:solidFill>
              </a:rPr>
              <a:t>ihr</a:t>
            </a:r>
            <a:r>
              <a:rPr lang="pl-PL" sz="2400" dirty="0">
                <a:solidFill>
                  <a:schemeClr val="tx1"/>
                </a:solidFill>
              </a:rPr>
              <a:t> </a:t>
            </a:r>
            <a:r>
              <a:rPr lang="pl-PL" sz="2400" dirty="0" err="1">
                <a:solidFill>
                  <a:schemeClr val="tx1"/>
                </a:solidFill>
              </a:rPr>
              <a:t>lest</a:t>
            </a:r>
            <a:r>
              <a:rPr lang="pl-PL" sz="2400" dirty="0">
                <a:solidFill>
                  <a:schemeClr val="tx1"/>
                </a:solidFill>
              </a:rPr>
              <a:t> – </a:t>
            </a:r>
            <a:r>
              <a:rPr lang="pl-PL" sz="2400" b="1" dirty="0" err="1">
                <a:solidFill>
                  <a:schemeClr val="tx1"/>
                </a:solidFill>
              </a:rPr>
              <a:t>Lest</a:t>
            </a:r>
            <a:r>
              <a:rPr lang="pl-PL" sz="2400" b="1" dirty="0">
                <a:solidFill>
                  <a:schemeClr val="tx1"/>
                </a:solidFill>
              </a:rPr>
              <a:t> B</a:t>
            </a:r>
            <a:r>
              <a:rPr lang="de-DE" sz="2400" b="1" dirty="0">
                <a:solidFill>
                  <a:schemeClr val="tx1"/>
                </a:solidFill>
              </a:rPr>
              <a:t>ü</a:t>
            </a:r>
            <a:r>
              <a:rPr lang="pl-PL" sz="2400" b="1" dirty="0" err="1">
                <a:solidFill>
                  <a:schemeClr val="tx1"/>
                </a:solidFill>
              </a:rPr>
              <a:t>cher</a:t>
            </a:r>
            <a:r>
              <a:rPr lang="pl-PL" sz="2400" b="1" dirty="0">
                <a:solidFill>
                  <a:schemeClr val="tx1"/>
                </a:solidFill>
              </a:rPr>
              <a:t> ! </a:t>
            </a:r>
            <a:r>
              <a:rPr lang="pl-PL" sz="2400" dirty="0">
                <a:solidFill>
                  <a:schemeClr val="tx1"/>
                </a:solidFill>
              </a:rPr>
              <a:t>(Czytajcie książki!)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 err="1">
                <a:solidFill>
                  <a:schemeClr val="tx1"/>
                </a:solidFill>
              </a:rPr>
              <a:t>ins</a:t>
            </a:r>
            <a:r>
              <a:rPr lang="pl-PL" sz="2400" dirty="0">
                <a:solidFill>
                  <a:schemeClr val="tx1"/>
                </a:solidFill>
              </a:rPr>
              <a:t> </a:t>
            </a:r>
            <a:r>
              <a:rPr lang="pl-PL" sz="2400" dirty="0" err="1">
                <a:solidFill>
                  <a:schemeClr val="tx1"/>
                </a:solidFill>
              </a:rPr>
              <a:t>Bett</a:t>
            </a:r>
            <a:r>
              <a:rPr lang="pl-PL" sz="2400" dirty="0">
                <a:solidFill>
                  <a:schemeClr val="tx1"/>
                </a:solidFill>
              </a:rPr>
              <a:t> </a:t>
            </a:r>
            <a:r>
              <a:rPr lang="pl-PL" sz="2400" dirty="0" err="1">
                <a:solidFill>
                  <a:schemeClr val="tx1"/>
                </a:solidFill>
              </a:rPr>
              <a:t>gehen</a:t>
            </a:r>
            <a:r>
              <a:rPr lang="pl-PL" sz="2400" dirty="0">
                <a:solidFill>
                  <a:schemeClr val="tx1"/>
                </a:solidFill>
              </a:rPr>
              <a:t/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 err="1">
                <a:solidFill>
                  <a:schemeClr val="tx1"/>
                </a:solidFill>
              </a:rPr>
              <a:t>ihr</a:t>
            </a:r>
            <a:r>
              <a:rPr lang="pl-PL" sz="2400" dirty="0">
                <a:solidFill>
                  <a:schemeClr val="tx1"/>
                </a:solidFill>
              </a:rPr>
              <a:t> </a:t>
            </a:r>
            <a:r>
              <a:rPr lang="pl-PL" sz="2400" dirty="0" err="1">
                <a:solidFill>
                  <a:schemeClr val="tx1"/>
                </a:solidFill>
              </a:rPr>
              <a:t>geht</a:t>
            </a:r>
            <a:r>
              <a:rPr lang="pl-PL" sz="2400" dirty="0">
                <a:solidFill>
                  <a:schemeClr val="tx1"/>
                </a:solidFill>
              </a:rPr>
              <a:t> – </a:t>
            </a:r>
            <a:r>
              <a:rPr lang="pl-PL" sz="2400" b="1" dirty="0" err="1">
                <a:solidFill>
                  <a:schemeClr val="tx1"/>
                </a:solidFill>
              </a:rPr>
              <a:t>Geht</a:t>
            </a:r>
            <a:r>
              <a:rPr lang="pl-PL" sz="2400" b="1" dirty="0">
                <a:solidFill>
                  <a:schemeClr val="tx1"/>
                </a:solidFill>
              </a:rPr>
              <a:t> </a:t>
            </a:r>
            <a:r>
              <a:rPr lang="pl-PL" sz="2400" b="1" dirty="0" err="1">
                <a:solidFill>
                  <a:schemeClr val="tx1"/>
                </a:solidFill>
              </a:rPr>
              <a:t>ins</a:t>
            </a:r>
            <a:r>
              <a:rPr lang="pl-PL" sz="2400" b="1" dirty="0">
                <a:solidFill>
                  <a:schemeClr val="tx1"/>
                </a:solidFill>
              </a:rPr>
              <a:t> </a:t>
            </a:r>
            <a:r>
              <a:rPr lang="pl-PL" sz="2400" b="1" dirty="0" err="1">
                <a:solidFill>
                  <a:schemeClr val="tx1"/>
                </a:solidFill>
              </a:rPr>
              <a:t>Bett</a:t>
            </a:r>
            <a:r>
              <a:rPr lang="pl-PL" sz="2400" b="1" dirty="0">
                <a:solidFill>
                  <a:schemeClr val="tx1"/>
                </a:solidFill>
              </a:rPr>
              <a:t>! </a:t>
            </a:r>
            <a:r>
              <a:rPr lang="pl-PL" sz="2400" dirty="0">
                <a:solidFill>
                  <a:schemeClr val="tx1"/>
                </a:solidFill>
              </a:rPr>
              <a:t>(Idźcie do łóżka!)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 err="1" smtClean="0">
                <a:solidFill>
                  <a:schemeClr val="tx1"/>
                </a:solidFill>
              </a:rPr>
              <a:t>viel</a:t>
            </a:r>
            <a:r>
              <a:rPr lang="pl-PL" sz="2400" dirty="0" smtClean="0">
                <a:solidFill>
                  <a:schemeClr val="tx1"/>
                </a:solidFill>
              </a:rPr>
              <a:t> </a:t>
            </a:r>
            <a:r>
              <a:rPr lang="pl-PL" sz="2400" dirty="0">
                <a:solidFill>
                  <a:schemeClr val="tx1"/>
                </a:solidFill>
              </a:rPr>
              <a:t>Gem</a:t>
            </a:r>
            <a:r>
              <a:rPr lang="de-DE" sz="2400" dirty="0">
                <a:solidFill>
                  <a:schemeClr val="tx1"/>
                </a:solidFill>
              </a:rPr>
              <a:t>ü</a:t>
            </a:r>
            <a:r>
              <a:rPr lang="pl-PL" sz="2400" dirty="0" err="1">
                <a:solidFill>
                  <a:schemeClr val="tx1"/>
                </a:solidFill>
              </a:rPr>
              <a:t>se</a:t>
            </a:r>
            <a:r>
              <a:rPr lang="pl-PL" sz="2400" dirty="0">
                <a:solidFill>
                  <a:schemeClr val="tx1"/>
                </a:solidFill>
              </a:rPr>
              <a:t> </a:t>
            </a:r>
            <a:r>
              <a:rPr lang="pl-PL" sz="2400" dirty="0" err="1">
                <a:solidFill>
                  <a:schemeClr val="tx1"/>
                </a:solidFill>
              </a:rPr>
              <a:t>essen</a:t>
            </a:r>
            <a:r>
              <a:rPr lang="pl-PL" sz="2400" dirty="0">
                <a:solidFill>
                  <a:schemeClr val="tx1"/>
                </a:solidFill>
              </a:rPr>
              <a:t/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 err="1">
                <a:solidFill>
                  <a:schemeClr val="tx1"/>
                </a:solidFill>
              </a:rPr>
              <a:t>ihr</a:t>
            </a:r>
            <a:r>
              <a:rPr lang="pl-PL" sz="2400" dirty="0">
                <a:solidFill>
                  <a:schemeClr val="tx1"/>
                </a:solidFill>
              </a:rPr>
              <a:t> </a:t>
            </a:r>
            <a:r>
              <a:rPr lang="pl-PL" sz="2400" dirty="0" err="1">
                <a:solidFill>
                  <a:schemeClr val="tx1"/>
                </a:solidFill>
              </a:rPr>
              <a:t>esst</a:t>
            </a:r>
            <a:r>
              <a:rPr lang="pl-PL" sz="2400" dirty="0">
                <a:solidFill>
                  <a:schemeClr val="tx1"/>
                </a:solidFill>
              </a:rPr>
              <a:t> – </a:t>
            </a:r>
            <a:r>
              <a:rPr lang="pl-PL" sz="2400" b="1" dirty="0" err="1">
                <a:solidFill>
                  <a:schemeClr val="tx1"/>
                </a:solidFill>
              </a:rPr>
              <a:t>Esst</a:t>
            </a:r>
            <a:r>
              <a:rPr lang="pl-PL" sz="2400" b="1" dirty="0">
                <a:solidFill>
                  <a:schemeClr val="tx1"/>
                </a:solidFill>
              </a:rPr>
              <a:t> </a:t>
            </a:r>
            <a:r>
              <a:rPr lang="pl-PL" sz="2400" b="1" dirty="0" err="1">
                <a:solidFill>
                  <a:schemeClr val="tx1"/>
                </a:solidFill>
              </a:rPr>
              <a:t>viel</a:t>
            </a:r>
            <a:r>
              <a:rPr lang="pl-PL" sz="2400" b="1" dirty="0">
                <a:solidFill>
                  <a:schemeClr val="tx1"/>
                </a:solidFill>
              </a:rPr>
              <a:t> Gem</a:t>
            </a:r>
            <a:r>
              <a:rPr lang="de-DE" sz="2400" b="1" dirty="0">
                <a:solidFill>
                  <a:schemeClr val="tx1"/>
                </a:solidFill>
              </a:rPr>
              <a:t>ü</a:t>
            </a:r>
            <a:r>
              <a:rPr lang="pl-PL" sz="2400" b="1" dirty="0" err="1">
                <a:solidFill>
                  <a:schemeClr val="tx1"/>
                </a:solidFill>
              </a:rPr>
              <a:t>se</a:t>
            </a:r>
            <a:r>
              <a:rPr lang="pl-PL" sz="2400" b="1" dirty="0">
                <a:solidFill>
                  <a:schemeClr val="tx1"/>
                </a:solidFill>
              </a:rPr>
              <a:t>! </a:t>
            </a:r>
            <a:r>
              <a:rPr lang="pl-PL" sz="2400" dirty="0">
                <a:solidFill>
                  <a:schemeClr val="tx1"/>
                </a:solidFill>
              </a:rPr>
              <a:t>(Jedzcie dużo warzyw!)</a:t>
            </a:r>
            <a:endParaRPr lang="pl-PL" sz="2400" dirty="0" smtClean="0"/>
          </a:p>
          <a:p>
            <a:endParaRPr lang="pl-PL" sz="2400" dirty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8817890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843808" y="908720"/>
            <a:ext cx="307488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400" b="1" dirty="0" smtClean="0">
                <a:solidFill>
                  <a:schemeClr val="tx1"/>
                </a:solidFill>
              </a:rPr>
              <a:t>   Przykłady:</a:t>
            </a:r>
            <a:endParaRPr lang="pl-PL" sz="4400" b="1" dirty="0"/>
          </a:p>
        </p:txBody>
      </p:sp>
      <p:sp>
        <p:nvSpPr>
          <p:cNvPr id="3" name="Prostokąt 2"/>
          <p:cNvSpPr/>
          <p:nvPr/>
        </p:nvSpPr>
        <p:spPr>
          <a:xfrm>
            <a:off x="323528" y="1859340"/>
            <a:ext cx="84249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dirty="0" err="1" smtClean="0">
                <a:solidFill>
                  <a:schemeClr val="tx1"/>
                </a:solidFill>
              </a:rPr>
              <a:t>Milch</a:t>
            </a:r>
            <a:r>
              <a:rPr lang="pl-PL" sz="2400" dirty="0" smtClean="0">
                <a:solidFill>
                  <a:schemeClr val="tx1"/>
                </a:solidFill>
              </a:rPr>
              <a:t> </a:t>
            </a:r>
            <a:r>
              <a:rPr lang="pl-PL" sz="2400" dirty="0" err="1" smtClean="0">
                <a:solidFill>
                  <a:schemeClr val="tx1"/>
                </a:solidFill>
              </a:rPr>
              <a:t>trinken</a:t>
            </a:r>
            <a:r>
              <a:rPr lang="pl-PL" sz="2400" dirty="0" smtClean="0">
                <a:solidFill>
                  <a:schemeClr val="tx1"/>
                </a:solidFill>
              </a:rPr>
              <a:t> </a:t>
            </a:r>
            <a:br>
              <a:rPr lang="pl-PL" sz="2400" dirty="0" smtClean="0">
                <a:solidFill>
                  <a:schemeClr val="tx1"/>
                </a:solidFill>
              </a:rPr>
            </a:br>
            <a:r>
              <a:rPr lang="pl-PL" sz="2400" dirty="0" err="1" smtClean="0">
                <a:solidFill>
                  <a:schemeClr val="tx1"/>
                </a:solidFill>
              </a:rPr>
              <a:t>Sie</a:t>
            </a:r>
            <a:r>
              <a:rPr lang="pl-PL" sz="2400" dirty="0" smtClean="0">
                <a:solidFill>
                  <a:schemeClr val="tx1"/>
                </a:solidFill>
              </a:rPr>
              <a:t> </a:t>
            </a:r>
            <a:r>
              <a:rPr lang="pl-PL" sz="2400" dirty="0" err="1" smtClean="0">
                <a:solidFill>
                  <a:schemeClr val="tx1"/>
                </a:solidFill>
              </a:rPr>
              <a:t>trinken</a:t>
            </a:r>
            <a:r>
              <a:rPr lang="pl-PL" sz="2400" dirty="0" smtClean="0">
                <a:solidFill>
                  <a:schemeClr val="tx1"/>
                </a:solidFill>
              </a:rPr>
              <a:t> – </a:t>
            </a:r>
            <a:r>
              <a:rPr lang="pl-PL" sz="2400" b="1" dirty="0" err="1" smtClean="0">
                <a:solidFill>
                  <a:schemeClr val="tx1"/>
                </a:solidFill>
              </a:rPr>
              <a:t>Trinken</a:t>
            </a:r>
            <a:r>
              <a:rPr lang="pl-PL" sz="2400" b="1" dirty="0" smtClean="0">
                <a:solidFill>
                  <a:schemeClr val="tx1"/>
                </a:solidFill>
              </a:rPr>
              <a:t> </a:t>
            </a:r>
            <a:r>
              <a:rPr lang="pl-PL" sz="2400" b="1" dirty="0" err="1" smtClean="0">
                <a:solidFill>
                  <a:schemeClr val="tx1"/>
                </a:solidFill>
              </a:rPr>
              <a:t>Sie</a:t>
            </a:r>
            <a:r>
              <a:rPr lang="pl-PL" sz="2400" b="1" dirty="0" smtClean="0">
                <a:solidFill>
                  <a:schemeClr val="tx1"/>
                </a:solidFill>
              </a:rPr>
              <a:t> </a:t>
            </a:r>
            <a:r>
              <a:rPr lang="pl-PL" sz="2400" b="1" dirty="0" err="1" smtClean="0">
                <a:solidFill>
                  <a:schemeClr val="tx1"/>
                </a:solidFill>
              </a:rPr>
              <a:t>Milch</a:t>
            </a:r>
            <a:r>
              <a:rPr lang="pl-PL" sz="2400" b="1" dirty="0" smtClean="0">
                <a:solidFill>
                  <a:schemeClr val="tx1"/>
                </a:solidFill>
              </a:rPr>
              <a:t>! </a:t>
            </a:r>
            <a:r>
              <a:rPr lang="pl-PL" sz="2400" dirty="0" smtClean="0">
                <a:solidFill>
                  <a:schemeClr val="tx1"/>
                </a:solidFill>
              </a:rPr>
              <a:t>(Proszę pić mleko!/</a:t>
            </a:r>
          </a:p>
          <a:p>
            <a:pPr algn="ctr"/>
            <a:r>
              <a:rPr lang="pl-PL" sz="2400" dirty="0" smtClean="0">
                <a:solidFill>
                  <a:schemeClr val="tx1"/>
                </a:solidFill>
              </a:rPr>
              <a:t> Niech Pan/Pani pije mleko!)</a:t>
            </a:r>
            <a:br>
              <a:rPr lang="pl-PL" sz="2400" dirty="0" smtClean="0">
                <a:solidFill>
                  <a:schemeClr val="tx1"/>
                </a:solidFill>
              </a:rPr>
            </a:br>
            <a:r>
              <a:rPr lang="pl-PL" sz="2400" dirty="0" smtClean="0">
                <a:solidFill>
                  <a:schemeClr val="tx1"/>
                </a:solidFill>
              </a:rPr>
              <a:t>B</a:t>
            </a:r>
            <a:r>
              <a:rPr lang="de-DE" sz="2400" dirty="0" smtClean="0">
                <a:solidFill>
                  <a:schemeClr val="tx1"/>
                </a:solidFill>
              </a:rPr>
              <a:t>ü</a:t>
            </a:r>
            <a:r>
              <a:rPr lang="pl-PL" sz="2400" dirty="0" err="1" smtClean="0">
                <a:solidFill>
                  <a:schemeClr val="tx1"/>
                </a:solidFill>
              </a:rPr>
              <a:t>cher</a:t>
            </a:r>
            <a:r>
              <a:rPr lang="pl-PL" sz="2400" dirty="0" smtClean="0">
                <a:solidFill>
                  <a:schemeClr val="tx1"/>
                </a:solidFill>
              </a:rPr>
              <a:t> </a:t>
            </a:r>
            <a:r>
              <a:rPr lang="pl-PL" sz="2400" dirty="0" err="1" smtClean="0">
                <a:solidFill>
                  <a:schemeClr val="tx1"/>
                </a:solidFill>
              </a:rPr>
              <a:t>lesen</a:t>
            </a:r>
            <a:r>
              <a:rPr lang="pl-PL" sz="2400" dirty="0" smtClean="0">
                <a:solidFill>
                  <a:schemeClr val="tx1"/>
                </a:solidFill>
              </a:rPr>
              <a:t/>
            </a:r>
            <a:br>
              <a:rPr lang="pl-PL" sz="2400" dirty="0" smtClean="0">
                <a:solidFill>
                  <a:schemeClr val="tx1"/>
                </a:solidFill>
              </a:rPr>
            </a:br>
            <a:r>
              <a:rPr lang="pl-PL" sz="2400" dirty="0" err="1" smtClean="0">
                <a:solidFill>
                  <a:schemeClr val="tx1"/>
                </a:solidFill>
              </a:rPr>
              <a:t>Sie</a:t>
            </a:r>
            <a:r>
              <a:rPr lang="pl-PL" sz="2400" dirty="0" smtClean="0">
                <a:solidFill>
                  <a:schemeClr val="tx1"/>
                </a:solidFill>
              </a:rPr>
              <a:t> </a:t>
            </a:r>
            <a:r>
              <a:rPr lang="pl-PL" sz="2400" dirty="0" err="1" smtClean="0">
                <a:solidFill>
                  <a:schemeClr val="tx1"/>
                </a:solidFill>
              </a:rPr>
              <a:t>lesen</a:t>
            </a:r>
            <a:r>
              <a:rPr lang="pl-PL" sz="2400" dirty="0" smtClean="0">
                <a:solidFill>
                  <a:schemeClr val="tx1"/>
                </a:solidFill>
              </a:rPr>
              <a:t> – </a:t>
            </a:r>
            <a:r>
              <a:rPr lang="pl-PL" sz="2400" b="1" dirty="0" err="1" smtClean="0">
                <a:solidFill>
                  <a:schemeClr val="tx1"/>
                </a:solidFill>
              </a:rPr>
              <a:t>Lesen</a:t>
            </a:r>
            <a:r>
              <a:rPr lang="pl-PL" sz="2400" b="1" dirty="0" smtClean="0">
                <a:solidFill>
                  <a:schemeClr val="tx1"/>
                </a:solidFill>
              </a:rPr>
              <a:t> </a:t>
            </a:r>
            <a:r>
              <a:rPr lang="pl-PL" sz="2400" b="1" dirty="0" err="1" smtClean="0">
                <a:solidFill>
                  <a:schemeClr val="tx1"/>
                </a:solidFill>
              </a:rPr>
              <a:t>Sie</a:t>
            </a:r>
            <a:r>
              <a:rPr lang="pl-PL" sz="2400" b="1" dirty="0" smtClean="0">
                <a:solidFill>
                  <a:schemeClr val="tx1"/>
                </a:solidFill>
              </a:rPr>
              <a:t> B</a:t>
            </a:r>
            <a:r>
              <a:rPr lang="de-DE" sz="2400" b="1" dirty="0" smtClean="0">
                <a:solidFill>
                  <a:schemeClr val="tx1"/>
                </a:solidFill>
              </a:rPr>
              <a:t>ü</a:t>
            </a:r>
            <a:r>
              <a:rPr lang="pl-PL" sz="2400" b="1" dirty="0" err="1" smtClean="0">
                <a:solidFill>
                  <a:schemeClr val="tx1"/>
                </a:solidFill>
              </a:rPr>
              <a:t>cher</a:t>
            </a:r>
            <a:r>
              <a:rPr lang="pl-PL" sz="2400" b="1" dirty="0" smtClean="0">
                <a:solidFill>
                  <a:schemeClr val="tx1"/>
                </a:solidFill>
              </a:rPr>
              <a:t> ! </a:t>
            </a:r>
            <a:r>
              <a:rPr lang="pl-PL" sz="2400" dirty="0" smtClean="0">
                <a:solidFill>
                  <a:schemeClr val="tx1"/>
                </a:solidFill>
              </a:rPr>
              <a:t>(Proszę czytać książki!)</a:t>
            </a:r>
            <a:br>
              <a:rPr lang="pl-PL" sz="2400" dirty="0" smtClean="0">
                <a:solidFill>
                  <a:schemeClr val="tx1"/>
                </a:solidFill>
              </a:rPr>
            </a:br>
            <a:r>
              <a:rPr lang="pl-PL" sz="2400" dirty="0" err="1" smtClean="0">
                <a:solidFill>
                  <a:schemeClr val="tx1"/>
                </a:solidFill>
              </a:rPr>
              <a:t>ins</a:t>
            </a:r>
            <a:r>
              <a:rPr lang="pl-PL" sz="2400" dirty="0" smtClean="0">
                <a:solidFill>
                  <a:schemeClr val="tx1"/>
                </a:solidFill>
              </a:rPr>
              <a:t> </a:t>
            </a:r>
            <a:r>
              <a:rPr lang="pl-PL" sz="2400" dirty="0" err="1" smtClean="0">
                <a:solidFill>
                  <a:schemeClr val="tx1"/>
                </a:solidFill>
              </a:rPr>
              <a:t>Bett</a:t>
            </a:r>
            <a:r>
              <a:rPr lang="pl-PL" sz="2400" dirty="0" smtClean="0">
                <a:solidFill>
                  <a:schemeClr val="tx1"/>
                </a:solidFill>
              </a:rPr>
              <a:t> </a:t>
            </a:r>
            <a:r>
              <a:rPr lang="pl-PL" sz="2400" dirty="0" err="1" smtClean="0">
                <a:solidFill>
                  <a:schemeClr val="tx1"/>
                </a:solidFill>
              </a:rPr>
              <a:t>gehen</a:t>
            </a:r>
            <a:r>
              <a:rPr lang="pl-PL" sz="2400" dirty="0" smtClean="0">
                <a:solidFill>
                  <a:schemeClr val="tx1"/>
                </a:solidFill>
              </a:rPr>
              <a:t/>
            </a:r>
            <a:br>
              <a:rPr lang="pl-PL" sz="2400" dirty="0" smtClean="0">
                <a:solidFill>
                  <a:schemeClr val="tx1"/>
                </a:solidFill>
              </a:rPr>
            </a:br>
            <a:r>
              <a:rPr lang="pl-PL" sz="2400" dirty="0" err="1" smtClean="0">
                <a:solidFill>
                  <a:schemeClr val="tx1"/>
                </a:solidFill>
              </a:rPr>
              <a:t>Sie</a:t>
            </a:r>
            <a:r>
              <a:rPr lang="pl-PL" sz="2400" dirty="0" smtClean="0">
                <a:solidFill>
                  <a:schemeClr val="tx1"/>
                </a:solidFill>
              </a:rPr>
              <a:t> </a:t>
            </a:r>
            <a:r>
              <a:rPr lang="pl-PL" sz="2400" dirty="0" err="1" smtClean="0">
                <a:solidFill>
                  <a:schemeClr val="tx1"/>
                </a:solidFill>
              </a:rPr>
              <a:t>gehen</a:t>
            </a:r>
            <a:r>
              <a:rPr lang="pl-PL" sz="2400" dirty="0" smtClean="0">
                <a:solidFill>
                  <a:schemeClr val="tx1"/>
                </a:solidFill>
              </a:rPr>
              <a:t> – </a:t>
            </a:r>
            <a:r>
              <a:rPr lang="pl-PL" sz="2400" b="1" dirty="0" err="1" smtClean="0">
                <a:solidFill>
                  <a:schemeClr val="tx1"/>
                </a:solidFill>
              </a:rPr>
              <a:t>Gehen</a:t>
            </a:r>
            <a:r>
              <a:rPr lang="pl-PL" sz="2400" b="1" dirty="0" smtClean="0">
                <a:solidFill>
                  <a:schemeClr val="tx1"/>
                </a:solidFill>
              </a:rPr>
              <a:t> </a:t>
            </a:r>
            <a:r>
              <a:rPr lang="pl-PL" sz="2400" b="1" dirty="0" err="1" smtClean="0">
                <a:solidFill>
                  <a:schemeClr val="tx1"/>
                </a:solidFill>
              </a:rPr>
              <a:t>Sie</a:t>
            </a:r>
            <a:r>
              <a:rPr lang="pl-PL" sz="2400" b="1" dirty="0" smtClean="0">
                <a:solidFill>
                  <a:schemeClr val="tx1"/>
                </a:solidFill>
              </a:rPr>
              <a:t> </a:t>
            </a:r>
            <a:r>
              <a:rPr lang="pl-PL" sz="2400" b="1" dirty="0" err="1" smtClean="0">
                <a:solidFill>
                  <a:schemeClr val="tx1"/>
                </a:solidFill>
              </a:rPr>
              <a:t>ins</a:t>
            </a:r>
            <a:r>
              <a:rPr lang="pl-PL" sz="2400" b="1" dirty="0" smtClean="0">
                <a:solidFill>
                  <a:schemeClr val="tx1"/>
                </a:solidFill>
              </a:rPr>
              <a:t> </a:t>
            </a:r>
            <a:r>
              <a:rPr lang="pl-PL" sz="2400" b="1" dirty="0" err="1" smtClean="0">
                <a:solidFill>
                  <a:schemeClr val="tx1"/>
                </a:solidFill>
              </a:rPr>
              <a:t>Bett</a:t>
            </a:r>
            <a:r>
              <a:rPr lang="pl-PL" sz="2400" b="1" dirty="0" smtClean="0">
                <a:solidFill>
                  <a:schemeClr val="tx1"/>
                </a:solidFill>
              </a:rPr>
              <a:t>! </a:t>
            </a:r>
            <a:r>
              <a:rPr lang="pl-PL" sz="2400" dirty="0" smtClean="0">
                <a:solidFill>
                  <a:schemeClr val="tx1"/>
                </a:solidFill>
              </a:rPr>
              <a:t>(Proszę iść do łóżka!)</a:t>
            </a:r>
            <a:br>
              <a:rPr lang="pl-PL" sz="2400" dirty="0" smtClean="0">
                <a:solidFill>
                  <a:schemeClr val="tx1"/>
                </a:solidFill>
              </a:rPr>
            </a:br>
            <a:r>
              <a:rPr lang="pl-PL" sz="2400" dirty="0" err="1" smtClean="0">
                <a:solidFill>
                  <a:schemeClr val="tx1"/>
                </a:solidFill>
              </a:rPr>
              <a:t>viel</a:t>
            </a:r>
            <a:r>
              <a:rPr lang="pl-PL" sz="2400" dirty="0" smtClean="0">
                <a:solidFill>
                  <a:schemeClr val="tx1"/>
                </a:solidFill>
              </a:rPr>
              <a:t> Gem</a:t>
            </a:r>
            <a:r>
              <a:rPr lang="de-DE" sz="2400" dirty="0" smtClean="0">
                <a:solidFill>
                  <a:schemeClr val="tx1"/>
                </a:solidFill>
              </a:rPr>
              <a:t>ü</a:t>
            </a:r>
            <a:r>
              <a:rPr lang="pl-PL" sz="2400" dirty="0" err="1" smtClean="0">
                <a:solidFill>
                  <a:schemeClr val="tx1"/>
                </a:solidFill>
              </a:rPr>
              <a:t>se</a:t>
            </a:r>
            <a:r>
              <a:rPr lang="pl-PL" sz="2400" dirty="0" smtClean="0">
                <a:solidFill>
                  <a:schemeClr val="tx1"/>
                </a:solidFill>
              </a:rPr>
              <a:t> </a:t>
            </a:r>
            <a:r>
              <a:rPr lang="pl-PL" sz="2400" dirty="0" err="1" smtClean="0">
                <a:solidFill>
                  <a:schemeClr val="tx1"/>
                </a:solidFill>
              </a:rPr>
              <a:t>essen</a:t>
            </a:r>
            <a:r>
              <a:rPr lang="pl-PL" sz="2400" dirty="0" smtClean="0">
                <a:solidFill>
                  <a:schemeClr val="tx1"/>
                </a:solidFill>
              </a:rPr>
              <a:t/>
            </a:r>
            <a:br>
              <a:rPr lang="pl-PL" sz="2400" dirty="0" smtClean="0">
                <a:solidFill>
                  <a:schemeClr val="tx1"/>
                </a:solidFill>
              </a:rPr>
            </a:br>
            <a:r>
              <a:rPr lang="pl-PL" sz="2400" dirty="0" err="1" smtClean="0">
                <a:solidFill>
                  <a:schemeClr val="tx1"/>
                </a:solidFill>
              </a:rPr>
              <a:t>Sie</a:t>
            </a:r>
            <a:r>
              <a:rPr lang="pl-PL" sz="2400" dirty="0" smtClean="0">
                <a:solidFill>
                  <a:schemeClr val="tx1"/>
                </a:solidFill>
              </a:rPr>
              <a:t> </a:t>
            </a:r>
            <a:r>
              <a:rPr lang="pl-PL" sz="2400" dirty="0" err="1" smtClean="0">
                <a:solidFill>
                  <a:schemeClr val="tx1"/>
                </a:solidFill>
              </a:rPr>
              <a:t>essen</a:t>
            </a:r>
            <a:r>
              <a:rPr lang="pl-PL" sz="2400" dirty="0" smtClean="0">
                <a:solidFill>
                  <a:schemeClr val="tx1"/>
                </a:solidFill>
              </a:rPr>
              <a:t> – </a:t>
            </a:r>
            <a:r>
              <a:rPr lang="pl-PL" sz="2400" b="1" dirty="0" smtClean="0">
                <a:solidFill>
                  <a:schemeClr val="tx1"/>
                </a:solidFill>
              </a:rPr>
              <a:t>Essen </a:t>
            </a:r>
            <a:r>
              <a:rPr lang="pl-PL" sz="2400" b="1" dirty="0" err="1" smtClean="0">
                <a:solidFill>
                  <a:schemeClr val="tx1"/>
                </a:solidFill>
              </a:rPr>
              <a:t>Sie</a:t>
            </a:r>
            <a:r>
              <a:rPr lang="pl-PL" sz="2400" b="1" dirty="0" smtClean="0">
                <a:solidFill>
                  <a:schemeClr val="tx1"/>
                </a:solidFill>
              </a:rPr>
              <a:t> </a:t>
            </a:r>
            <a:r>
              <a:rPr lang="pl-PL" sz="2400" b="1" dirty="0" err="1" smtClean="0">
                <a:solidFill>
                  <a:schemeClr val="tx1"/>
                </a:solidFill>
              </a:rPr>
              <a:t>viel</a:t>
            </a:r>
            <a:r>
              <a:rPr lang="pl-PL" sz="2400" b="1" dirty="0" smtClean="0">
                <a:solidFill>
                  <a:schemeClr val="tx1"/>
                </a:solidFill>
              </a:rPr>
              <a:t> Gem</a:t>
            </a:r>
            <a:r>
              <a:rPr lang="de-DE" sz="2400" b="1" dirty="0" smtClean="0">
                <a:solidFill>
                  <a:schemeClr val="tx1"/>
                </a:solidFill>
              </a:rPr>
              <a:t>ü</a:t>
            </a:r>
            <a:r>
              <a:rPr lang="pl-PL" sz="2400" b="1" dirty="0" err="1" smtClean="0">
                <a:solidFill>
                  <a:schemeClr val="tx1"/>
                </a:solidFill>
              </a:rPr>
              <a:t>se</a:t>
            </a:r>
            <a:r>
              <a:rPr lang="pl-PL" sz="2400" b="1" dirty="0" smtClean="0">
                <a:solidFill>
                  <a:schemeClr val="tx1"/>
                </a:solidFill>
              </a:rPr>
              <a:t>! </a:t>
            </a:r>
            <a:r>
              <a:rPr lang="pl-PL" sz="2400" dirty="0" smtClean="0">
                <a:solidFill>
                  <a:schemeClr val="tx1"/>
                </a:solidFill>
              </a:rPr>
              <a:t>(Proszę jeść dużo warzyw!)</a:t>
            </a:r>
            <a:endParaRPr lang="pl-PL" sz="2400" dirty="0" smtClean="0"/>
          </a:p>
          <a:p>
            <a:pPr algn="ctr"/>
            <a:endParaRPr lang="pl-PL" dirty="0" smtClean="0"/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77241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half" idx="2"/>
          </p:nvPr>
        </p:nvSpPr>
        <p:spPr>
          <a:xfrm>
            <a:off x="395536" y="3068960"/>
            <a:ext cx="3744416" cy="1905001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W czasownikach rozdzielnie złożonych przedrostek oddziela się od tematu i ląduje na końcu zdania </a:t>
            </a:r>
            <a:r>
              <a:rPr lang="pl-PL" i="1" dirty="0" smtClean="0">
                <a:solidFill>
                  <a:schemeClr val="tx1"/>
                </a:solidFill>
              </a:rPr>
              <a:t>(tak jak w liczbie pojedynczej) </a:t>
            </a:r>
            <a:endParaRPr lang="pl-PL" i="1" dirty="0">
              <a:solidFill>
                <a:schemeClr val="tx1"/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51520" y="404664"/>
            <a:ext cx="4320480" cy="2485992"/>
          </a:xfrm>
        </p:spPr>
        <p:txBody>
          <a:bodyPr/>
          <a:lstStyle/>
          <a:p>
            <a:pPr algn="ctr"/>
            <a:r>
              <a:rPr lang="pl-PL" sz="4400" b="1" dirty="0" smtClean="0">
                <a:solidFill>
                  <a:schemeClr val="tx1"/>
                </a:solidFill>
              </a:rPr>
              <a:t>Czasowniki rozdzielnie złożone</a:t>
            </a:r>
            <a:endParaRPr lang="pl-PL" sz="4400" b="1" dirty="0">
              <a:solidFill>
                <a:schemeClr val="tx1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139952" y="1828800"/>
            <a:ext cx="4416086" cy="3810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 smtClean="0">
                <a:solidFill>
                  <a:schemeClr val="tx1"/>
                </a:solidFill>
              </a:rPr>
              <a:t>              Przykład:</a:t>
            </a:r>
          </a:p>
          <a:p>
            <a:pPr marL="0" indent="0">
              <a:buNone/>
            </a:pPr>
            <a:endParaRPr lang="pl-PL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dirty="0" err="1">
                <a:solidFill>
                  <a:schemeClr val="tx1"/>
                </a:solidFill>
              </a:rPr>
              <a:t>a</a:t>
            </a:r>
            <a:r>
              <a:rPr lang="pl-PL" dirty="0" err="1" smtClean="0">
                <a:solidFill>
                  <a:schemeClr val="tx1"/>
                </a:solidFill>
              </a:rPr>
              <a:t>m</a:t>
            </a:r>
            <a:r>
              <a:rPr lang="pl-PL" dirty="0" smtClean="0">
                <a:solidFill>
                  <a:schemeClr val="tx1"/>
                </a:solidFill>
              </a:rPr>
              <a:t> Freitag </a:t>
            </a:r>
            <a:r>
              <a:rPr lang="pl-PL" u="sng" dirty="0" err="1" smtClean="0">
                <a:solidFill>
                  <a:schemeClr val="tx1"/>
                </a:solidFill>
              </a:rPr>
              <a:t>ein</a:t>
            </a:r>
            <a:r>
              <a:rPr lang="pl-PL" dirty="0" err="1" smtClean="0">
                <a:solidFill>
                  <a:schemeClr val="tx1"/>
                </a:solidFill>
              </a:rPr>
              <a:t>kaufen</a:t>
            </a:r>
            <a:endParaRPr lang="pl-PL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dirty="0" err="1">
                <a:solidFill>
                  <a:schemeClr val="tx1"/>
                </a:solidFill>
              </a:rPr>
              <a:t>i</a:t>
            </a:r>
            <a:r>
              <a:rPr lang="pl-PL" dirty="0" err="1" smtClean="0">
                <a:solidFill>
                  <a:schemeClr val="tx1"/>
                </a:solidFill>
              </a:rPr>
              <a:t>hr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kauft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ein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pl-PL" b="1" dirty="0" err="1" smtClean="0">
                <a:solidFill>
                  <a:schemeClr val="tx1"/>
                </a:solidFill>
              </a:rPr>
              <a:t>Kauft</a:t>
            </a:r>
            <a:r>
              <a:rPr lang="pl-PL" b="1" dirty="0" smtClean="0">
                <a:solidFill>
                  <a:schemeClr val="tx1"/>
                </a:solidFill>
              </a:rPr>
              <a:t> </a:t>
            </a:r>
            <a:r>
              <a:rPr lang="pl-PL" b="1" dirty="0" err="1" smtClean="0">
                <a:solidFill>
                  <a:schemeClr val="tx1"/>
                </a:solidFill>
              </a:rPr>
              <a:t>am</a:t>
            </a:r>
            <a:r>
              <a:rPr lang="pl-PL" b="1" dirty="0" smtClean="0">
                <a:solidFill>
                  <a:schemeClr val="tx1"/>
                </a:solidFill>
              </a:rPr>
              <a:t> Freitag </a:t>
            </a:r>
            <a:r>
              <a:rPr lang="pl-PL" b="1" dirty="0" err="1" smtClean="0">
                <a:solidFill>
                  <a:schemeClr val="tx1"/>
                </a:solidFill>
              </a:rPr>
              <a:t>ein</a:t>
            </a:r>
            <a:r>
              <a:rPr lang="pl-PL" b="1" dirty="0" smtClean="0">
                <a:solidFill>
                  <a:schemeClr val="tx1"/>
                </a:solidFill>
              </a:rPr>
              <a:t>! 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</a:rPr>
              <a:t>(Zróbcie zakupy w piątek!)</a:t>
            </a:r>
          </a:p>
          <a:p>
            <a:pPr marL="0" indent="0">
              <a:buNone/>
            </a:pPr>
            <a:endParaRPr lang="pl-PL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dirty="0" err="1">
                <a:solidFill>
                  <a:schemeClr val="tx1"/>
                </a:solidFill>
              </a:rPr>
              <a:t>Sie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kaufen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ein</a:t>
            </a:r>
            <a:endParaRPr lang="pl-PL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b="1" dirty="0" err="1" smtClean="0">
                <a:solidFill>
                  <a:schemeClr val="tx1"/>
                </a:solidFill>
              </a:rPr>
              <a:t>Kaufen</a:t>
            </a:r>
            <a:r>
              <a:rPr lang="pl-PL" b="1" dirty="0" smtClean="0">
                <a:solidFill>
                  <a:schemeClr val="tx1"/>
                </a:solidFill>
              </a:rPr>
              <a:t> </a:t>
            </a:r>
            <a:r>
              <a:rPr lang="pl-PL" b="1" dirty="0" err="1" smtClean="0">
                <a:solidFill>
                  <a:schemeClr val="tx1"/>
                </a:solidFill>
              </a:rPr>
              <a:t>Sie</a:t>
            </a:r>
            <a:r>
              <a:rPr lang="pl-PL" b="1" dirty="0" smtClean="0">
                <a:solidFill>
                  <a:schemeClr val="tx1"/>
                </a:solidFill>
              </a:rPr>
              <a:t> </a:t>
            </a:r>
            <a:r>
              <a:rPr lang="pl-PL" b="1" dirty="0" err="1">
                <a:solidFill>
                  <a:schemeClr val="tx1"/>
                </a:solidFill>
              </a:rPr>
              <a:t>am</a:t>
            </a:r>
            <a:r>
              <a:rPr lang="pl-PL" b="1" dirty="0">
                <a:solidFill>
                  <a:schemeClr val="tx1"/>
                </a:solidFill>
              </a:rPr>
              <a:t> Freitag </a:t>
            </a:r>
            <a:r>
              <a:rPr lang="pl-PL" b="1" dirty="0" err="1">
                <a:solidFill>
                  <a:schemeClr val="tx1"/>
                </a:solidFill>
              </a:rPr>
              <a:t>ein</a:t>
            </a:r>
            <a:r>
              <a:rPr lang="pl-PL" b="1" dirty="0">
                <a:solidFill>
                  <a:schemeClr val="tx1"/>
                </a:solidFill>
              </a:rPr>
              <a:t>! </a:t>
            </a:r>
            <a:endParaRPr lang="pl-PL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</a:rPr>
              <a:t>(</a:t>
            </a:r>
            <a:r>
              <a:rPr lang="pl-PL" dirty="0">
                <a:solidFill>
                  <a:schemeClr val="tx1"/>
                </a:solidFill>
              </a:rPr>
              <a:t>P</a:t>
            </a:r>
            <a:r>
              <a:rPr lang="pl-PL" dirty="0" smtClean="0">
                <a:solidFill>
                  <a:schemeClr val="tx1"/>
                </a:solidFill>
              </a:rPr>
              <a:t>roszę zrobić </a:t>
            </a:r>
            <a:r>
              <a:rPr lang="pl-PL" dirty="0">
                <a:solidFill>
                  <a:schemeClr val="tx1"/>
                </a:solidFill>
              </a:rPr>
              <a:t>zakupy w piątek!)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5622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b="1" dirty="0" smtClean="0">
                <a:solidFill>
                  <a:schemeClr val="tx1"/>
                </a:solidFill>
              </a:rPr>
              <a:t>                        Wyjątki!</a:t>
            </a:r>
            <a:r>
              <a:rPr lang="pl-PL" sz="2700" b="1" dirty="0" smtClean="0">
                <a:solidFill>
                  <a:schemeClr val="tx1"/>
                </a:solidFill>
              </a:rPr>
              <a:t> </a:t>
            </a:r>
            <a:endParaRPr lang="pl-PL" sz="2700" b="1" dirty="0">
              <a:solidFill>
                <a:schemeClr val="tx1"/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5536" y="1772816"/>
            <a:ext cx="3822192" cy="639762"/>
          </a:xfrm>
        </p:spPr>
        <p:txBody>
          <a:bodyPr>
            <a:normAutofit/>
          </a:bodyPr>
          <a:lstStyle/>
          <a:p>
            <a:pPr algn="l"/>
            <a:r>
              <a:rPr lang="pl-PL" sz="2800" b="1" dirty="0" err="1">
                <a:solidFill>
                  <a:schemeClr val="tx1"/>
                </a:solidFill>
              </a:rPr>
              <a:t>h</a:t>
            </a:r>
            <a:r>
              <a:rPr lang="pl-PL" sz="2800" b="1" dirty="0" err="1" smtClean="0">
                <a:solidFill>
                  <a:schemeClr val="tx1"/>
                </a:solidFill>
              </a:rPr>
              <a:t>aben</a:t>
            </a:r>
            <a:r>
              <a:rPr lang="pl-PL" sz="2800" b="1" dirty="0" smtClean="0">
                <a:solidFill>
                  <a:schemeClr val="tx1"/>
                </a:solidFill>
              </a:rPr>
              <a:t> - mieć</a:t>
            </a:r>
            <a:endParaRPr lang="pl-PL" sz="2800" b="1" dirty="0">
              <a:solidFill>
                <a:schemeClr val="tx1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95536" y="2564904"/>
            <a:ext cx="3820055" cy="2697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dirty="0" err="1" smtClean="0">
                <a:solidFill>
                  <a:schemeClr val="accent3">
                    <a:lumMod val="50000"/>
                  </a:schemeClr>
                </a:solidFill>
              </a:rPr>
              <a:t>Hab</a:t>
            </a:r>
            <a:r>
              <a:rPr lang="pl-PL" sz="2800" dirty="0" smtClean="0">
                <a:solidFill>
                  <a:schemeClr val="accent3">
                    <a:lumMod val="50000"/>
                  </a:schemeClr>
                </a:solidFill>
              </a:rPr>
              <a:t>!</a:t>
            </a:r>
          </a:p>
          <a:p>
            <a:pPr marL="0" indent="0">
              <a:buNone/>
            </a:pPr>
            <a:r>
              <a:rPr lang="pl-PL" sz="2800" dirty="0" err="1" smtClean="0">
                <a:solidFill>
                  <a:schemeClr val="accent3">
                    <a:lumMod val="50000"/>
                  </a:schemeClr>
                </a:solidFill>
              </a:rPr>
              <a:t>Habt</a:t>
            </a:r>
            <a:r>
              <a:rPr lang="pl-PL" sz="2800" dirty="0" smtClean="0">
                <a:solidFill>
                  <a:schemeClr val="accent3">
                    <a:lumMod val="50000"/>
                  </a:schemeClr>
                </a:solidFill>
              </a:rPr>
              <a:t>!</a:t>
            </a:r>
          </a:p>
          <a:p>
            <a:pPr marL="0" indent="0">
              <a:buNone/>
            </a:pPr>
            <a:r>
              <a:rPr lang="pl-PL" sz="2800" dirty="0" err="1" smtClean="0">
                <a:solidFill>
                  <a:schemeClr val="accent3">
                    <a:lumMod val="50000"/>
                  </a:schemeClr>
                </a:solidFill>
              </a:rPr>
              <a:t>Haben</a:t>
            </a:r>
            <a:r>
              <a:rPr lang="pl-PL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pl-PL" sz="2800" dirty="0" err="1" smtClean="0">
                <a:solidFill>
                  <a:schemeClr val="accent3">
                    <a:lumMod val="50000"/>
                  </a:schemeClr>
                </a:solidFill>
              </a:rPr>
              <a:t>Sie</a:t>
            </a:r>
            <a:r>
              <a:rPr lang="pl-PL" sz="2800" dirty="0" smtClean="0">
                <a:solidFill>
                  <a:schemeClr val="accent3">
                    <a:lumMod val="50000"/>
                  </a:schemeClr>
                </a:solidFill>
              </a:rPr>
              <a:t>!</a:t>
            </a:r>
          </a:p>
          <a:p>
            <a:pPr marL="0" indent="0">
              <a:buNone/>
            </a:pPr>
            <a:endParaRPr lang="pl-PL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2800" b="1" dirty="0" err="1" smtClean="0">
                <a:solidFill>
                  <a:schemeClr val="tx1"/>
                </a:solidFill>
              </a:rPr>
              <a:t>Habt</a:t>
            </a:r>
            <a:r>
              <a:rPr lang="pl-PL" sz="2800" b="1" dirty="0" smtClean="0">
                <a:solidFill>
                  <a:schemeClr val="tx1"/>
                </a:solidFill>
              </a:rPr>
              <a:t> </a:t>
            </a:r>
            <a:r>
              <a:rPr lang="pl-PL" sz="2800" b="1" dirty="0" err="1" smtClean="0">
                <a:solidFill>
                  <a:schemeClr val="tx1"/>
                </a:solidFill>
              </a:rPr>
              <a:t>keine</a:t>
            </a:r>
            <a:r>
              <a:rPr lang="pl-PL" sz="2800" b="1" dirty="0" smtClean="0">
                <a:solidFill>
                  <a:schemeClr val="tx1"/>
                </a:solidFill>
              </a:rPr>
              <a:t> </a:t>
            </a:r>
            <a:r>
              <a:rPr lang="pl-PL" sz="2800" b="1" dirty="0" err="1" smtClean="0">
                <a:solidFill>
                  <a:schemeClr val="tx1"/>
                </a:solidFill>
              </a:rPr>
              <a:t>Angst</a:t>
            </a:r>
            <a:r>
              <a:rPr lang="pl-PL" sz="2800" b="1" dirty="0" smtClean="0">
                <a:solidFill>
                  <a:schemeClr val="tx1"/>
                </a:solidFill>
              </a:rPr>
              <a:t>!</a:t>
            </a:r>
            <a:endParaRPr lang="pl-PL" sz="2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2800" dirty="0" smtClean="0">
                <a:solidFill>
                  <a:schemeClr val="tx1"/>
                </a:solidFill>
              </a:rPr>
              <a:t>Nie bójcie się!</a:t>
            </a:r>
            <a:endParaRPr lang="pl-PL" sz="2800" dirty="0">
              <a:solidFill>
                <a:schemeClr val="tx1"/>
              </a:solidFill>
            </a:endParaRP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427984" y="1844824"/>
            <a:ext cx="3822192" cy="639762"/>
          </a:xfrm>
        </p:spPr>
        <p:txBody>
          <a:bodyPr>
            <a:normAutofit/>
          </a:bodyPr>
          <a:lstStyle/>
          <a:p>
            <a:pPr algn="l"/>
            <a:r>
              <a:rPr lang="pl-PL" sz="2800" dirty="0" smtClean="0">
                <a:solidFill>
                  <a:schemeClr val="tx1"/>
                </a:solidFill>
              </a:rPr>
              <a:t>  </a:t>
            </a:r>
            <a:r>
              <a:rPr lang="pl-PL" sz="2800" b="1" dirty="0" err="1" smtClean="0">
                <a:solidFill>
                  <a:schemeClr val="tx1"/>
                </a:solidFill>
              </a:rPr>
              <a:t>sein</a:t>
            </a:r>
            <a:r>
              <a:rPr lang="pl-PL" sz="2800" b="1" dirty="0" smtClean="0">
                <a:solidFill>
                  <a:schemeClr val="tx1"/>
                </a:solidFill>
              </a:rPr>
              <a:t> - być</a:t>
            </a:r>
            <a:endParaRPr lang="pl-PL" sz="2800" b="1" dirty="0">
              <a:solidFill>
                <a:schemeClr val="tx1"/>
              </a:solidFill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427984" y="2492896"/>
            <a:ext cx="3822192" cy="2697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dirty="0" err="1" smtClean="0">
                <a:solidFill>
                  <a:schemeClr val="accent3">
                    <a:lumMod val="50000"/>
                  </a:schemeClr>
                </a:solidFill>
              </a:rPr>
              <a:t>Sei</a:t>
            </a:r>
            <a:r>
              <a:rPr lang="pl-PL" sz="2800" dirty="0" smtClean="0">
                <a:solidFill>
                  <a:schemeClr val="accent3">
                    <a:lumMod val="50000"/>
                  </a:schemeClr>
                </a:solidFill>
              </a:rPr>
              <a:t>!</a:t>
            </a:r>
          </a:p>
          <a:p>
            <a:pPr marL="0" indent="0">
              <a:buNone/>
            </a:pPr>
            <a:r>
              <a:rPr lang="pl-PL" sz="2800" dirty="0" smtClean="0">
                <a:solidFill>
                  <a:schemeClr val="accent3">
                    <a:lumMod val="50000"/>
                  </a:schemeClr>
                </a:solidFill>
              </a:rPr>
              <a:t>Seid!</a:t>
            </a:r>
          </a:p>
          <a:p>
            <a:pPr marL="0" indent="0">
              <a:buNone/>
            </a:pPr>
            <a:r>
              <a:rPr lang="pl-PL" sz="2800" dirty="0" err="1" smtClean="0">
                <a:solidFill>
                  <a:schemeClr val="accent3">
                    <a:lumMod val="50000"/>
                  </a:schemeClr>
                </a:solidFill>
              </a:rPr>
              <a:t>Seien</a:t>
            </a:r>
            <a:r>
              <a:rPr lang="pl-PL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pl-PL" sz="2800" dirty="0" err="1" smtClean="0">
                <a:solidFill>
                  <a:schemeClr val="accent3">
                    <a:lumMod val="50000"/>
                  </a:schemeClr>
                </a:solidFill>
              </a:rPr>
              <a:t>Sie</a:t>
            </a:r>
            <a:r>
              <a:rPr lang="pl-PL" sz="2800" dirty="0" smtClean="0">
                <a:solidFill>
                  <a:schemeClr val="accent3">
                    <a:lumMod val="50000"/>
                  </a:schemeClr>
                </a:solidFill>
              </a:rPr>
              <a:t>!</a:t>
            </a:r>
          </a:p>
          <a:p>
            <a:pPr marL="0" indent="0">
              <a:buNone/>
            </a:pPr>
            <a:endParaRPr lang="pl-PL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2800" b="1" dirty="0" smtClean="0">
                <a:solidFill>
                  <a:schemeClr val="tx1"/>
                </a:solidFill>
              </a:rPr>
              <a:t>Seid </a:t>
            </a:r>
            <a:r>
              <a:rPr lang="pl-PL" sz="2800" b="1" dirty="0" err="1" smtClean="0">
                <a:solidFill>
                  <a:schemeClr val="tx1"/>
                </a:solidFill>
              </a:rPr>
              <a:t>vorsichtig</a:t>
            </a:r>
            <a:r>
              <a:rPr lang="pl-PL" sz="2800" b="1" dirty="0" smtClean="0">
                <a:solidFill>
                  <a:schemeClr val="tx1"/>
                </a:solidFill>
              </a:rPr>
              <a:t>!</a:t>
            </a:r>
          </a:p>
          <a:p>
            <a:pPr marL="0" indent="0">
              <a:buNone/>
            </a:pPr>
            <a:r>
              <a:rPr lang="pl-PL" sz="2800" dirty="0" smtClean="0">
                <a:solidFill>
                  <a:schemeClr val="tx1"/>
                </a:solidFill>
              </a:rPr>
              <a:t>Bądźcie ostrożni!</a:t>
            </a:r>
            <a:endParaRPr lang="pl-PL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6402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err="1" smtClean="0">
                <a:solidFill>
                  <a:schemeClr val="tx1"/>
                </a:solidFill>
              </a:rPr>
              <a:t>Viel</a:t>
            </a:r>
            <a:r>
              <a:rPr lang="pl-PL" b="1" dirty="0" smtClean="0">
                <a:solidFill>
                  <a:schemeClr val="tx1"/>
                </a:solidFill>
              </a:rPr>
              <a:t> Spa</a:t>
            </a:r>
            <a:r>
              <a:rPr lang="de-DE" b="1" dirty="0" smtClean="0">
                <a:solidFill>
                  <a:schemeClr val="tx1"/>
                </a:solidFill>
              </a:rPr>
              <a:t>ß bei</a:t>
            </a:r>
            <a:r>
              <a:rPr lang="pl-PL" b="1" dirty="0" smtClean="0">
                <a:solidFill>
                  <a:schemeClr val="tx1"/>
                </a:solidFill>
              </a:rPr>
              <a:t>m</a:t>
            </a:r>
            <a:r>
              <a:rPr lang="de-DE" b="1" dirty="0" smtClean="0">
                <a:solidFill>
                  <a:schemeClr val="tx1"/>
                </a:solidFill>
              </a:rPr>
              <a:t> Lernen!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4"/>
          </p:nvPr>
        </p:nvSpPr>
        <p:spPr>
          <a:xfrm>
            <a:off x="251520" y="4607260"/>
            <a:ext cx="4110224" cy="783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4000" b="1" dirty="0" smtClean="0">
                <a:solidFill>
                  <a:schemeClr val="tx1"/>
                </a:solidFill>
              </a:rPr>
              <a:t>Seid </a:t>
            </a:r>
            <a:r>
              <a:rPr lang="pl-PL" sz="4000" b="1" dirty="0" err="1" smtClean="0">
                <a:solidFill>
                  <a:schemeClr val="tx1"/>
                </a:solidFill>
              </a:rPr>
              <a:t>gesund</a:t>
            </a:r>
            <a:r>
              <a:rPr lang="pl-PL" sz="4000" b="1" dirty="0" smtClean="0">
                <a:solidFill>
                  <a:schemeClr val="tx1"/>
                </a:solidFill>
              </a:rPr>
              <a:t>!</a:t>
            </a:r>
            <a:endParaRPr lang="pl-PL" sz="4000" b="1" dirty="0">
              <a:solidFill>
                <a:schemeClr val="tx1"/>
              </a:solidFill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3"/>
          </p:nvPr>
        </p:nvSpPr>
        <p:spPr>
          <a:xfrm>
            <a:off x="251520" y="3068960"/>
            <a:ext cx="3822192" cy="9658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4000" b="1" dirty="0" smtClean="0">
                <a:solidFill>
                  <a:schemeClr val="tx1"/>
                </a:solidFill>
              </a:rPr>
              <a:t>Bleib</a:t>
            </a:r>
            <a:r>
              <a:rPr lang="pl-PL" sz="4000" b="1" dirty="0">
                <a:solidFill>
                  <a:schemeClr val="tx1"/>
                </a:solidFill>
              </a:rPr>
              <a:t>t</a:t>
            </a:r>
            <a:r>
              <a:rPr lang="de-DE" sz="4000" b="1" dirty="0" smtClean="0">
                <a:solidFill>
                  <a:schemeClr val="tx1"/>
                </a:solidFill>
              </a:rPr>
              <a:t> </a:t>
            </a:r>
            <a:r>
              <a:rPr lang="pl-PL" sz="4000" b="1" dirty="0" err="1">
                <a:solidFill>
                  <a:schemeClr val="tx1"/>
                </a:solidFill>
              </a:rPr>
              <a:t>z</a:t>
            </a:r>
            <a:r>
              <a:rPr lang="de-DE" sz="4000" b="1" dirty="0" smtClean="0">
                <a:solidFill>
                  <a:schemeClr val="tx1"/>
                </a:solidFill>
              </a:rPr>
              <a:t>u Hause</a:t>
            </a:r>
            <a:r>
              <a:rPr lang="pl-PL" sz="4000" b="1" dirty="0" smtClean="0">
                <a:solidFill>
                  <a:schemeClr val="tx1"/>
                </a:solidFill>
              </a:rPr>
              <a:t>!</a:t>
            </a:r>
            <a:endParaRPr lang="pl-PL" sz="4000" b="1" dirty="0">
              <a:solidFill>
                <a:schemeClr val="tx1"/>
              </a:solidFill>
            </a:endParaRPr>
          </a:p>
        </p:txBody>
      </p:sp>
      <p:pic>
        <p:nvPicPr>
          <p:cNvPr id="1028" name="Picture 4" descr="Znalezione obrazy dla zapytania: Viel Spaß beim Lern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636912"/>
            <a:ext cx="3940696" cy="3940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79708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ształt fali">
  <a:themeElements>
    <a:clrScheme name="Kształt fal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Kształt fal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ształt fal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267</TotalTime>
  <Words>236</Words>
  <Application>Microsoft Office PowerPoint</Application>
  <PresentationFormat>Pokaz na ekranie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Kształt fali</vt:lpstr>
      <vt:lpstr>Lernt Deutsch!</vt:lpstr>
      <vt:lpstr>Jak tworzyć tryb rozkazujący?</vt:lpstr>
      <vt:lpstr>Jak tworzyć tryb rozkazujący?</vt:lpstr>
      <vt:lpstr>Przykłady:  W liczbie mnogiej nie musimy martwić się odmianą czasowników  z wymianą –e na –i lub –ie oraz –a na -ä! (Wymiana samogłosek tylko w l. poj.) </vt:lpstr>
      <vt:lpstr>Prezentacja programu PowerPoint</vt:lpstr>
      <vt:lpstr>Czasowniki rozdzielnie złożone</vt:lpstr>
      <vt:lpstr>                        Wyjątki! </vt:lpstr>
      <vt:lpstr>Viel Spaß beim Lernen!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Lernt Deutsch!</dc:title>
  <dc:creator>an0505@onet.eu</dc:creator>
  <cp:lastModifiedBy>an0505@onet.eu</cp:lastModifiedBy>
  <cp:revision>39</cp:revision>
  <dcterms:created xsi:type="dcterms:W3CDTF">2020-03-25T15:25:38Z</dcterms:created>
  <dcterms:modified xsi:type="dcterms:W3CDTF">2020-03-25T19:54:48Z</dcterms:modified>
</cp:coreProperties>
</file>